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notesMasterIdLst>
    <p:notesMasterId r:id="rId13"/>
  </p:notesMasterIdLst>
  <p:sldIdLst>
    <p:sldId id="256" r:id="rId2"/>
    <p:sldId id="258" r:id="rId3"/>
    <p:sldId id="277" r:id="rId4"/>
    <p:sldId id="279" r:id="rId5"/>
    <p:sldId id="260" r:id="rId6"/>
    <p:sldId id="262" r:id="rId7"/>
    <p:sldId id="278" r:id="rId8"/>
    <p:sldId id="269" r:id="rId9"/>
    <p:sldId id="281" r:id="rId10"/>
    <p:sldId id="280" r:id="rId11"/>
    <p:sldId id="272" r:id="rId12"/>
  </p:sldIdLst>
  <p:sldSz cx="12192000" cy="6858000"/>
  <p:notesSz cx="7010400" cy="92360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7320"/>
    <a:srgbClr val="FBE0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226" autoAdjust="0"/>
  </p:normalViewPr>
  <p:slideViewPr>
    <p:cSldViewPr snapToGrid="0">
      <p:cViewPr varScale="1">
        <p:scale>
          <a:sx n="64" d="100"/>
          <a:sy n="64" d="100"/>
        </p:scale>
        <p:origin x="978" y="-2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 Pérusse" userId="bda7ccca-2272-48b7-b1fa-c1e0e3d16479" providerId="ADAL" clId="{3E258656-28B7-4E50-8921-70C37D325192}"/>
    <pc:docChg chg="custSel modSld">
      <pc:chgData name="Martin Pérusse" userId="bda7ccca-2272-48b7-b1fa-c1e0e3d16479" providerId="ADAL" clId="{3E258656-28B7-4E50-8921-70C37D325192}" dt="2024-09-18T19:03:16.543" v="9" actId="20577"/>
      <pc:docMkLst>
        <pc:docMk/>
      </pc:docMkLst>
      <pc:sldChg chg="modSp mod">
        <pc:chgData name="Martin Pérusse" userId="bda7ccca-2272-48b7-b1fa-c1e0e3d16479" providerId="ADAL" clId="{3E258656-28B7-4E50-8921-70C37D325192}" dt="2024-09-18T19:03:16.543" v="9" actId="20577"/>
        <pc:sldMkLst>
          <pc:docMk/>
          <pc:sldMk cId="4102031206" sldId="279"/>
        </pc:sldMkLst>
        <pc:spChg chg="mod">
          <ac:chgData name="Martin Pérusse" userId="bda7ccca-2272-48b7-b1fa-c1e0e3d16479" providerId="ADAL" clId="{3E258656-28B7-4E50-8921-70C37D325192}" dt="2024-09-18T19:03:16.543" v="9" actId="20577"/>
          <ac:spMkLst>
            <pc:docMk/>
            <pc:sldMk cId="4102031206" sldId="279"/>
            <ac:spMk id="10" creationId="{63CFCEA0-2DAE-45A2-92EB-0E72C71850C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D008780A-6975-4B7E-A3DD-EAEC34DD9E03}" type="datetimeFigureOut">
              <a:rPr lang="fr-CA" smtClean="0"/>
              <a:t>2024-09-18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fr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A1CA9512-751A-4652-BF87-88D57DDFCD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45112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BE71A4-5FFE-4B6E-93E1-51D4AF3AD5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EB9F041-6E75-46FB-A8AD-318F72ACC0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62BA988-D46A-46E0-AA27-B18B1270F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507F1-53CF-4D3B-92F9-C064F3D99AFD}" type="datetime1">
              <a:rPr lang="fr-CA" smtClean="0"/>
              <a:t>2024-09-18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BC0D54-F6D8-4114-BC87-E5D43367B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APD du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B34F66C-9409-414C-A190-C52AFDF67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A9DC1-EFA1-48A4-9FA3-4B5A9591BFC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52593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558FA0-293D-401E-A044-4A7F1DE41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5B796CA-5CFC-4CB4-8225-E8E3B6D21A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385733C-5BF5-4618-AB6E-2FA680C5E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59A57-ECB2-4F82-9BEF-4E9D2C198C46}" type="datetime1">
              <a:rPr lang="fr-CA" smtClean="0"/>
              <a:t>2024-09-18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05E662-BF8F-48FE-A16F-50E3C8742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APD du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318D2D-1E57-4D98-BE56-99894EC86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A9DC1-EFA1-48A4-9FA3-4B5A9591BFC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4940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4057EC2-1999-4C4B-A77E-7400C110BF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F147C0B-DB8D-4E75-945B-39F0B389CA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04E5FC-D446-4C63-AF63-C0E3D5E70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550BF-92B4-490F-B20B-11925C9E2095}" type="datetime1">
              <a:rPr lang="fr-CA" smtClean="0"/>
              <a:t>2024-09-18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3021EAC-E740-4EEE-BFB9-A7F90BC17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APD du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772BCBC-179D-4B97-9D8D-8287EDC65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A9DC1-EFA1-48A4-9FA3-4B5A9591BFC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70336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CA4F99-40CE-42CA-AD41-67432DCD4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DB5780-00D0-4A04-B5BA-CE13D9C03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9B4FFB0-507B-4CBB-8BE8-3C4E1C24D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6CDE-D5C9-434C-B7B2-F2387F9AB8FD}" type="datetime1">
              <a:rPr lang="fr-CA" smtClean="0"/>
              <a:t>2024-09-18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9EC589-2E98-444C-8939-2EF3E176D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APD du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CAFF6C9-2C63-446B-A15F-B9281269C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A9DC1-EFA1-48A4-9FA3-4B5A9591BFC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15820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817865-C1A7-4A31-A785-43E21CB78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54F6BAB-4BE5-4C94-AEC2-2222DC9EA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8FCA54F-D201-4DF0-A04F-84A710DB1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D0B0C-34D0-42C2-B99A-2EFD02FE3976}" type="datetime1">
              <a:rPr lang="fr-CA" smtClean="0"/>
              <a:t>2024-09-18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BA94D7-22EE-42EA-9C40-AB2A23813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APD du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D99B86-638F-4EC3-A750-B8C32F95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A9DC1-EFA1-48A4-9FA3-4B5A9591BFC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77726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5DFF2E-8843-4B10-A776-B9B51EA8A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BDE87ED-661E-4108-9867-11ACCD3B5A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7A653D6-7876-4CA0-9D9D-669E883089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AEB7AED-7F3A-45A0-848E-CCEA40F3E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02CD-75DE-48D9-85FD-D433A32A66F8}" type="datetime1">
              <a:rPr lang="fr-CA" smtClean="0"/>
              <a:t>2024-09-18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23D2A99-5D91-4D31-BD20-CCD4E8F7D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APD du 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97EAF58-42F6-448E-905E-F45920B29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A9DC1-EFA1-48A4-9FA3-4B5A9591BFC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08675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31B309-E19C-4120-A432-7F872CDCF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310A52B-F860-4398-8AA4-E40BE55C0A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AE8A5C7-D864-46A5-BE20-305DFA9E5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6186FF3-C6F4-4601-A96A-540BC5F0E3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3CE2F3C-8387-4C04-A62B-97AD65804D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85263BC-D0C3-4B31-BD8A-BFB8D4694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80CF2-4CC4-4632-AB10-96A7D3A36A87}" type="datetime1">
              <a:rPr lang="fr-CA" smtClean="0"/>
              <a:t>2024-09-18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C5656CB-8D48-44ED-BA13-6024764AA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APD du 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6167733-C582-40B5-A2E9-41599D9DF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A9DC1-EFA1-48A4-9FA3-4B5A9591BFC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88583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8B90F8-A6F0-446B-B073-FD3553827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1EA28D4-0297-4D23-B9E7-858E31CCD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61F70-136C-42B0-B3BD-0B260EBE0D3A}" type="datetime1">
              <a:rPr lang="fr-CA" smtClean="0"/>
              <a:t>2024-09-18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AAAB926-FC58-46AB-9BBA-7411FCCC9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APD du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06B8849-3071-4B43-961B-18FCDB6AE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A9DC1-EFA1-48A4-9FA3-4B5A9591BFC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41991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613CB4A-DA18-4D0A-AFCD-C4537BA91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7FBAC-9DCF-4031-A3B4-912D16E90ED1}" type="datetime1">
              <a:rPr lang="fr-CA" smtClean="0"/>
              <a:t>2024-09-18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0433AE3-4614-4BC4-AF32-EE443CFD5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APD du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63A2A50-8CA0-4A16-91EF-2BA3A3499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A9DC1-EFA1-48A4-9FA3-4B5A9591BFC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13055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24A9FD-A4B1-44AE-9225-AC03FE6D7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26A3170-8789-481B-ABDF-A271EF4578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5AD4236-AB2C-49F9-9BE8-741D3A5C62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26E99FA-E6CD-4AC7-BFE9-54FE29F2A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02E9F-82E2-4D05-8120-6BFE5EF467CF}" type="datetime1">
              <a:rPr lang="fr-CA" smtClean="0"/>
              <a:t>2024-09-18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875D20A-350D-4B32-9D64-CDC7A460F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APD du 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D9A7024-FD16-48FB-B89E-6D3CB6651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A9DC1-EFA1-48A4-9FA3-4B5A9591BFC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07211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212352-F191-4CBB-A386-B02ECE7A7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272D9A2-1571-414F-AED8-1014E252CF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DE7BE2E-05FE-46F9-BA2B-123EBA550B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EE80356-2A98-4C66-A6D5-55770E792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FCE3-2D5E-4EE9-B21A-8D53BCC34322}" type="datetime1">
              <a:rPr lang="fr-CA" smtClean="0"/>
              <a:t>2024-09-18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BD55118-AAE3-48D7-8599-E0251D1BC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APD du 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417B431-A8BE-47AE-9790-2731D8F2B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A9DC1-EFA1-48A4-9FA3-4B5A9591BFC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89304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32D4139-3CB6-4A30-9A65-5553D4763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CB76B32-BAC0-4139-86C0-8AB9C90631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9E88B1-EF93-4BC9-AB2F-828301067E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B421E-0B53-4592-9117-A9F60C928261}" type="datetime1">
              <a:rPr lang="fr-CA" smtClean="0"/>
              <a:t>2024-09-18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4F3AD3-0364-42F6-B930-8E694887BD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CA"/>
              <a:t>APD du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C32407-788C-4F30-A675-52DF64EDFD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A9DC1-EFA1-48A4-9FA3-4B5A9591BFC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31220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3.xml"/><Relationship Id="rId7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3" Type="http://schemas.openxmlformats.org/officeDocument/2006/relationships/tags" Target="../tags/tag69.xml"/><Relationship Id="rId7" Type="http://schemas.openxmlformats.org/officeDocument/2006/relationships/tags" Target="../tags/tag73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6" Type="http://schemas.openxmlformats.org/officeDocument/2006/relationships/tags" Target="../tags/tag72.xml"/><Relationship Id="rId5" Type="http://schemas.openxmlformats.org/officeDocument/2006/relationships/tags" Target="../tags/tag71.xml"/><Relationship Id="rId4" Type="http://schemas.openxmlformats.org/officeDocument/2006/relationships/tags" Target="../tags/tag70.xml"/><Relationship Id="rId9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81.xml"/><Relationship Id="rId13" Type="http://schemas.openxmlformats.org/officeDocument/2006/relationships/slideLayout" Target="../slideLayouts/slideLayout1.xml"/><Relationship Id="rId3" Type="http://schemas.openxmlformats.org/officeDocument/2006/relationships/tags" Target="../tags/tag76.xml"/><Relationship Id="rId7" Type="http://schemas.openxmlformats.org/officeDocument/2006/relationships/tags" Target="../tags/tag80.xml"/><Relationship Id="rId12" Type="http://schemas.openxmlformats.org/officeDocument/2006/relationships/tags" Target="../tags/tag85.xml"/><Relationship Id="rId2" Type="http://schemas.openxmlformats.org/officeDocument/2006/relationships/tags" Target="../tags/tag75.xml"/><Relationship Id="rId1" Type="http://schemas.openxmlformats.org/officeDocument/2006/relationships/tags" Target="../tags/tag74.xml"/><Relationship Id="rId6" Type="http://schemas.openxmlformats.org/officeDocument/2006/relationships/tags" Target="../tags/tag79.xml"/><Relationship Id="rId11" Type="http://schemas.openxmlformats.org/officeDocument/2006/relationships/tags" Target="../tags/tag84.xml"/><Relationship Id="rId5" Type="http://schemas.openxmlformats.org/officeDocument/2006/relationships/tags" Target="../tags/tag78.xml"/><Relationship Id="rId10" Type="http://schemas.openxmlformats.org/officeDocument/2006/relationships/tags" Target="../tags/tag83.xml"/><Relationship Id="rId4" Type="http://schemas.openxmlformats.org/officeDocument/2006/relationships/tags" Target="../tags/tag77.xml"/><Relationship Id="rId9" Type="http://schemas.openxmlformats.org/officeDocument/2006/relationships/tags" Target="../tags/tag82.xml"/><Relationship Id="rId1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3" Type="http://schemas.openxmlformats.org/officeDocument/2006/relationships/tags" Target="../tags/tag9.xml"/><Relationship Id="rId7" Type="http://schemas.openxmlformats.org/officeDocument/2006/relationships/tags" Target="../tags/tag13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Relationship Id="rId9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3" Type="http://schemas.openxmlformats.org/officeDocument/2006/relationships/tags" Target="../tags/tag16.xml"/><Relationship Id="rId7" Type="http://schemas.openxmlformats.org/officeDocument/2006/relationships/tags" Target="../tags/tag20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tags" Target="../tags/tag19.xml"/><Relationship Id="rId5" Type="http://schemas.openxmlformats.org/officeDocument/2006/relationships/tags" Target="../tags/tag18.xml"/><Relationship Id="rId4" Type="http://schemas.openxmlformats.org/officeDocument/2006/relationships/tags" Target="../tags/tag17.xml"/><Relationship Id="rId9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3" Type="http://schemas.openxmlformats.org/officeDocument/2006/relationships/tags" Target="../tags/tag23.xml"/><Relationship Id="rId7" Type="http://schemas.openxmlformats.org/officeDocument/2006/relationships/tags" Target="../tags/tag27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9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10" Type="http://schemas.openxmlformats.org/officeDocument/2006/relationships/image" Target="../media/image1.png"/><Relationship Id="rId4" Type="http://schemas.openxmlformats.org/officeDocument/2006/relationships/tags" Target="../tags/tag31.xml"/><Relationship Id="rId9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43.xml"/><Relationship Id="rId3" Type="http://schemas.openxmlformats.org/officeDocument/2006/relationships/tags" Target="../tags/tag38.xml"/><Relationship Id="rId7" Type="http://schemas.openxmlformats.org/officeDocument/2006/relationships/tags" Target="../tags/tag42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6" Type="http://schemas.openxmlformats.org/officeDocument/2006/relationships/tags" Target="../tags/tag41.xml"/><Relationship Id="rId11" Type="http://schemas.openxmlformats.org/officeDocument/2006/relationships/image" Target="../media/image1.png"/><Relationship Id="rId5" Type="http://schemas.openxmlformats.org/officeDocument/2006/relationships/tags" Target="../tags/tag40.xml"/><Relationship Id="rId10" Type="http://schemas.openxmlformats.org/officeDocument/2006/relationships/slideLayout" Target="../slideLayouts/slideLayout1.xml"/><Relationship Id="rId4" Type="http://schemas.openxmlformats.org/officeDocument/2006/relationships/tags" Target="../tags/tag39.xml"/><Relationship Id="rId9" Type="http://schemas.openxmlformats.org/officeDocument/2006/relationships/tags" Target="../tags/tag4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10" Type="http://schemas.openxmlformats.org/officeDocument/2006/relationships/image" Target="../media/image1.png"/><Relationship Id="rId4" Type="http://schemas.openxmlformats.org/officeDocument/2006/relationships/tags" Target="../tags/tag48.xml"/><Relationship Id="rId9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3" Type="http://schemas.openxmlformats.org/officeDocument/2006/relationships/tags" Target="../tags/tag55.xml"/><Relationship Id="rId7" Type="http://schemas.openxmlformats.org/officeDocument/2006/relationships/tags" Target="../tags/tag59.xml"/><Relationship Id="rId2" Type="http://schemas.openxmlformats.org/officeDocument/2006/relationships/tags" Target="../tags/tag54.xml"/><Relationship Id="rId1" Type="http://schemas.openxmlformats.org/officeDocument/2006/relationships/tags" Target="../tags/tag53.xml"/><Relationship Id="rId6" Type="http://schemas.openxmlformats.org/officeDocument/2006/relationships/tags" Target="../tags/tag58.xml"/><Relationship Id="rId5" Type="http://schemas.openxmlformats.org/officeDocument/2006/relationships/tags" Target="../tags/tag57.xml"/><Relationship Id="rId4" Type="http://schemas.openxmlformats.org/officeDocument/2006/relationships/tags" Target="../tags/tag56.xml"/><Relationship Id="rId9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3" Type="http://schemas.openxmlformats.org/officeDocument/2006/relationships/tags" Target="../tags/tag62.xml"/><Relationship Id="rId7" Type="http://schemas.openxmlformats.org/officeDocument/2006/relationships/tags" Target="../tags/tag66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6" Type="http://schemas.openxmlformats.org/officeDocument/2006/relationships/tags" Target="../tags/tag65.xml"/><Relationship Id="rId5" Type="http://schemas.openxmlformats.org/officeDocument/2006/relationships/tags" Target="../tags/tag64.xml"/><Relationship Id="rId10" Type="http://schemas.openxmlformats.org/officeDocument/2006/relationships/image" Target="../media/image1.png"/><Relationship Id="rId4" Type="http://schemas.openxmlformats.org/officeDocument/2006/relationships/tags" Target="../tags/tag63.xml"/><Relationship Id="rId9" Type="http://schemas.openxmlformats.org/officeDocument/2006/relationships/hyperlink" Target="https://sregionlaval.ca/connexio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1">
            <a:extLst>
              <a:ext uri="{FF2B5EF4-FFF2-40B4-BE49-F238E27FC236}">
                <a16:creationId xmlns:a16="http://schemas.microsoft.com/office/drawing/2014/main" id="{63CFCEA0-2DAE-45A2-92EB-0E72C71850CA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570383" y="1705213"/>
            <a:ext cx="9321165" cy="430733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fr-CA" sz="4000" b="1" dirty="0">
                <a:latin typeface="Aharoni" panose="02010803020104030203" pitchFamily="2" charset="-79"/>
                <a:cs typeface="Aharoni" panose="02010803020104030203" pitchFamily="2" charset="-79"/>
              </a:rPr>
              <a:t>FORMATION SUR LA TÂCHE ET L’HORAIRE DU PERSONNEL ENSEIGNANT</a:t>
            </a:r>
          </a:p>
          <a:p>
            <a:pPr algn="ctr">
              <a:lnSpc>
                <a:spcPct val="100000"/>
              </a:lnSpc>
            </a:pPr>
            <a:endParaRPr lang="fr-CA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fr-CA" sz="4000" b="1" dirty="0">
                <a:latin typeface="Aharoni" panose="02010803020104030203" pitchFamily="2" charset="-79"/>
                <a:cs typeface="Aharoni" panose="02010803020104030203" pitchFamily="2" charset="-79"/>
              </a:rPr>
              <a:t>FORMATION PROFESSIONNELLE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B1728BB-4F8C-4B62-867A-E425282607B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467537" y="0"/>
            <a:ext cx="102846" cy="1361661"/>
          </a:xfrm>
          <a:prstGeom prst="rect">
            <a:avLst/>
          </a:prstGeom>
          <a:solidFill>
            <a:srgbClr val="EC73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5353E21-904E-482D-8A63-949F3C5F791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-3" y="6281691"/>
            <a:ext cx="12192000" cy="892366"/>
          </a:xfrm>
          <a:prstGeom prst="rect">
            <a:avLst/>
          </a:prstGeom>
          <a:solidFill>
            <a:srgbClr val="EC7320"/>
          </a:solidFill>
        </p:spPr>
        <p:txBody>
          <a:bodyPr wrap="square" rtlCol="0">
            <a:spAutoFit/>
          </a:bodyPr>
          <a:lstStyle/>
          <a:p>
            <a:endParaRPr lang="fr-CA" dirty="0"/>
          </a:p>
        </p:txBody>
      </p:sp>
      <p:sp>
        <p:nvSpPr>
          <p:cNvPr id="14" name="Espace réservé du pied de page 13">
            <a:extLst>
              <a:ext uri="{FF2B5EF4-FFF2-40B4-BE49-F238E27FC236}">
                <a16:creationId xmlns:a16="http://schemas.microsoft.com/office/drawing/2014/main" id="{294DD1F5-1A53-4F21-9BB1-6896524E70DB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4038600" y="6328603"/>
            <a:ext cx="4114800" cy="529397"/>
          </a:xfrm>
        </p:spPr>
        <p:txBody>
          <a:bodyPr/>
          <a:lstStyle/>
          <a:p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Formation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</a:t>
            </a: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tâche</a:t>
            </a:r>
            <a:b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septembre</a:t>
            </a: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2024</a:t>
            </a:r>
            <a:endParaRPr lang="fr-CA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7736DD0B-1E2B-4307-B110-F364BA375D41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61352" y="204847"/>
            <a:ext cx="1298594" cy="96797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80D3388-75FD-E415-2485-7BB02846DB54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 rot="5400000">
            <a:off x="703217" y="567562"/>
            <a:ext cx="90989" cy="1497428"/>
          </a:xfrm>
          <a:prstGeom prst="rect">
            <a:avLst/>
          </a:prstGeom>
          <a:solidFill>
            <a:srgbClr val="EC73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580139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CDF5E9-D1E2-4F2B-9A70-B7865446AB23}"/>
              </a:ext>
            </a:extLst>
          </p:cNvPr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2572710" y="354495"/>
            <a:ext cx="7318542" cy="818322"/>
          </a:xfrm>
        </p:spPr>
        <p:txBody>
          <a:bodyPr anchor="ctr" anchorCtr="0"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2000" b="1" dirty="0">
                <a:latin typeface="Arial" panose="020B0604020202020204" pitchFamily="34" charset="0"/>
                <a:cs typeface="Arial" panose="020B0604020202020204" pitchFamily="34" charset="0"/>
              </a:rPr>
              <a:t>Heures et amplitude de travail</a:t>
            </a:r>
            <a:endParaRPr lang="fr-CA" sz="20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63CFCEA0-2DAE-45A2-92EB-0E72C71850C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762712" y="1685869"/>
            <a:ext cx="8666570" cy="361848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L’amplitude représente la période dans laquelle l’enseignant doit faire sa journée de travail. </a:t>
            </a:r>
          </a:p>
          <a:p>
            <a:pPr algn="just"/>
            <a:endParaRPr lang="fr-C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Celle-ci est de 6 ou 7 heures selon la spécialité.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C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À cette période s’ajoute une période de 20 minutes avant la rentrée des élèves et 75 minutes après la fin de l’horaire des élèves (8-5.05).</a:t>
            </a:r>
          </a:p>
          <a:p>
            <a:pPr algn="just"/>
            <a:endParaRPr lang="fr-C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0725" indent="-285750" algn="just">
              <a:buFont typeface="Arial" panose="020B0604020202020204" pitchFamily="34" charset="0"/>
              <a:buChar char="•"/>
            </a:pPr>
            <a:r>
              <a:rPr lang="fr-CA" sz="1600" dirty="0">
                <a:latin typeface="Arial" panose="020B0604020202020204" pitchFamily="34" charset="0"/>
                <a:cs typeface="Arial" panose="020B0604020202020204" pitchFamily="34" charset="0"/>
              </a:rPr>
              <a:t>L’équipe enseignante de jour peut interchanger ces modalités après entente entre le CSSL et le syndicat (13-10,06,02 E.L)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CA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B1728BB-4F8C-4B62-867A-E425282607B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467537" y="0"/>
            <a:ext cx="102846" cy="1361661"/>
          </a:xfrm>
          <a:prstGeom prst="rect">
            <a:avLst/>
          </a:prstGeom>
          <a:solidFill>
            <a:srgbClr val="EC73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5353E21-904E-482D-8A63-949F3C5F791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-3" y="6281691"/>
            <a:ext cx="12192000" cy="892366"/>
          </a:xfrm>
          <a:prstGeom prst="rect">
            <a:avLst/>
          </a:prstGeom>
          <a:solidFill>
            <a:srgbClr val="EC7320"/>
          </a:solidFill>
        </p:spPr>
        <p:txBody>
          <a:bodyPr wrap="square" rtlCol="0">
            <a:spAutoFit/>
          </a:bodyPr>
          <a:lstStyle/>
          <a:p>
            <a:endParaRPr lang="fr-CA" dirty="0"/>
          </a:p>
        </p:txBody>
      </p:sp>
      <p:sp>
        <p:nvSpPr>
          <p:cNvPr id="14" name="Espace réservé du pied de page 13">
            <a:extLst>
              <a:ext uri="{FF2B5EF4-FFF2-40B4-BE49-F238E27FC236}">
                <a16:creationId xmlns:a16="http://schemas.microsoft.com/office/drawing/2014/main" id="{294DD1F5-1A53-4F21-9BB1-6896524E70DB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4038600" y="6328603"/>
            <a:ext cx="4114800" cy="529397"/>
          </a:xfrm>
        </p:spPr>
        <p:txBody>
          <a:bodyPr/>
          <a:lstStyle/>
          <a:p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Formation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</a:t>
            </a: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tâche</a:t>
            </a:r>
            <a:b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septembre</a:t>
            </a: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2024</a:t>
            </a:r>
            <a:endParaRPr lang="fr-CA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7736DD0B-1E2B-4307-B110-F364BA375D41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61352" y="204847"/>
            <a:ext cx="1298594" cy="96797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80D3388-75FD-E415-2485-7BB02846DB54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 rot="5400000">
            <a:off x="703217" y="567562"/>
            <a:ext cx="90989" cy="1497428"/>
          </a:xfrm>
          <a:prstGeom prst="rect">
            <a:avLst/>
          </a:prstGeom>
          <a:solidFill>
            <a:srgbClr val="EC73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02238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CDF5E9-D1E2-4F2B-9A70-B7865446AB23}"/>
              </a:ext>
            </a:extLst>
          </p:cNvPr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2749690" y="361579"/>
            <a:ext cx="6881399" cy="909202"/>
          </a:xfrm>
        </p:spPr>
        <p:txBody>
          <a:bodyPr anchor="ctr" anchorCtr="0"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</a:t>
            </a:r>
            <a:endParaRPr lang="fr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63CFCEA0-2DAE-45A2-92EB-0E72C71850C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764064" y="1317694"/>
            <a:ext cx="9396296" cy="487300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449580">
              <a:lnSpc>
                <a:spcPct val="107000"/>
              </a:lnSpc>
              <a:spcAft>
                <a:spcPts val="800"/>
              </a:spcAft>
            </a:pPr>
            <a:r>
              <a:rPr lang="fr-CA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fr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B1728BB-4F8C-4B62-867A-E425282607B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467537" y="0"/>
            <a:ext cx="102846" cy="1361661"/>
          </a:xfrm>
          <a:prstGeom prst="rect">
            <a:avLst/>
          </a:prstGeom>
          <a:solidFill>
            <a:srgbClr val="EC73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5353E21-904E-482D-8A63-949F3C5F791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-3" y="6281691"/>
            <a:ext cx="12192000" cy="892366"/>
          </a:xfrm>
          <a:prstGeom prst="rect">
            <a:avLst/>
          </a:prstGeom>
          <a:solidFill>
            <a:srgbClr val="EC7320"/>
          </a:solidFill>
        </p:spPr>
        <p:txBody>
          <a:bodyPr wrap="square" rtlCol="0">
            <a:spAutoFit/>
          </a:bodyPr>
          <a:lstStyle/>
          <a:p>
            <a:endParaRPr lang="fr-CA" dirty="0"/>
          </a:p>
        </p:txBody>
      </p:sp>
      <p:sp>
        <p:nvSpPr>
          <p:cNvPr id="14" name="Espace réservé du pied de page 13">
            <a:extLst>
              <a:ext uri="{FF2B5EF4-FFF2-40B4-BE49-F238E27FC236}">
                <a16:creationId xmlns:a16="http://schemas.microsoft.com/office/drawing/2014/main" id="{294DD1F5-1A53-4F21-9BB1-6896524E70DB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4038600" y="6328603"/>
            <a:ext cx="4114800" cy="529397"/>
          </a:xfrm>
        </p:spPr>
        <p:txBody>
          <a:bodyPr/>
          <a:lstStyle/>
          <a:p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Formation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</a:t>
            </a: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tâche</a:t>
            </a:r>
            <a:b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septembre</a:t>
            </a: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2024</a:t>
            </a:r>
            <a:endParaRPr lang="fr-CA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7736DD0B-1E2B-4307-B110-F364BA375D41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61352" y="204847"/>
            <a:ext cx="1298594" cy="96797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80D3388-75FD-E415-2485-7BB02846DB54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 rot="5400000">
            <a:off x="703217" y="567562"/>
            <a:ext cx="90989" cy="1497428"/>
          </a:xfrm>
          <a:prstGeom prst="rect">
            <a:avLst/>
          </a:prstGeom>
          <a:solidFill>
            <a:srgbClr val="EC73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grpSp>
        <p:nvGrpSpPr>
          <p:cNvPr id="7" name="Group 4">
            <a:extLst>
              <a:ext uri="{FF2B5EF4-FFF2-40B4-BE49-F238E27FC236}">
                <a16:creationId xmlns:a16="http://schemas.microsoft.com/office/drawing/2014/main" id="{BDDAC522-AA05-44D4-0AD9-EDBA12B0986D}"/>
              </a:ext>
            </a:extLst>
          </p:cNvPr>
          <p:cNvGrpSpPr>
            <a:grpSpLocks noChangeAspect="1"/>
          </p:cNvGrpSpPr>
          <p:nvPr>
            <p:custDataLst>
              <p:tags r:id="rId8"/>
            </p:custDataLst>
          </p:nvPr>
        </p:nvGrpSpPr>
        <p:grpSpPr bwMode="auto">
          <a:xfrm>
            <a:off x="2251072" y="1394961"/>
            <a:ext cx="7689850" cy="4702175"/>
            <a:chOff x="1610" y="916"/>
            <a:chExt cx="4844" cy="2962"/>
          </a:xfrm>
        </p:grpSpPr>
        <p:sp>
          <p:nvSpPr>
            <p:cNvPr id="9" name="AutoShape 3">
              <a:extLst>
                <a:ext uri="{FF2B5EF4-FFF2-40B4-BE49-F238E27FC236}">
                  <a16:creationId xmlns:a16="http://schemas.microsoft.com/office/drawing/2014/main" id="{9F69384D-58CC-D7A3-E24E-A7F5B9EF1B36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610" y="916"/>
              <a:ext cx="4844" cy="2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/>
            </a:p>
          </p:txBody>
        </p:sp>
        <p:sp>
          <p:nvSpPr>
            <p:cNvPr id="11" name="Rectangle 5">
              <a:extLst>
                <a:ext uri="{FF2B5EF4-FFF2-40B4-BE49-F238E27FC236}">
                  <a16:creationId xmlns:a16="http://schemas.microsoft.com/office/drawing/2014/main" id="{F6CD39D6-ECB2-82A7-C7B5-B2F6EF30BB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6" y="921"/>
              <a:ext cx="94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6">
              <a:extLst>
                <a:ext uri="{FF2B5EF4-FFF2-40B4-BE49-F238E27FC236}">
                  <a16:creationId xmlns:a16="http://schemas.microsoft.com/office/drawing/2014/main" id="{B22597CA-FE76-2DB8-EBFD-3A8029A186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0" y="1039"/>
              <a:ext cx="9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7">
              <a:extLst>
                <a:ext uri="{FF2B5EF4-FFF2-40B4-BE49-F238E27FC236}">
                  <a16:creationId xmlns:a16="http://schemas.microsoft.com/office/drawing/2014/main" id="{3F0641FB-46C9-A584-861F-67E73C15E7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0" y="1170"/>
              <a:ext cx="9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8">
              <a:extLst>
                <a:ext uri="{FF2B5EF4-FFF2-40B4-BE49-F238E27FC236}">
                  <a16:creationId xmlns:a16="http://schemas.microsoft.com/office/drawing/2014/main" id="{F3BCADCD-19F6-50EC-E602-C4B2872A40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0" y="1301"/>
              <a:ext cx="9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9">
              <a:extLst>
                <a:ext uri="{FF2B5EF4-FFF2-40B4-BE49-F238E27FC236}">
                  <a16:creationId xmlns:a16="http://schemas.microsoft.com/office/drawing/2014/main" id="{A8CBA638-428D-54BD-BA62-ED773FB574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0" y="1431"/>
              <a:ext cx="9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0">
              <a:extLst>
                <a:ext uri="{FF2B5EF4-FFF2-40B4-BE49-F238E27FC236}">
                  <a16:creationId xmlns:a16="http://schemas.microsoft.com/office/drawing/2014/main" id="{A61DFFA0-D4C0-2885-8367-B3267138A2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0" y="1561"/>
              <a:ext cx="9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1">
              <a:extLst>
                <a:ext uri="{FF2B5EF4-FFF2-40B4-BE49-F238E27FC236}">
                  <a16:creationId xmlns:a16="http://schemas.microsoft.com/office/drawing/2014/main" id="{203FA47C-10B7-0911-7C4C-07EFE0C0FF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0" y="1691"/>
              <a:ext cx="9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2">
              <a:extLst>
                <a:ext uri="{FF2B5EF4-FFF2-40B4-BE49-F238E27FC236}">
                  <a16:creationId xmlns:a16="http://schemas.microsoft.com/office/drawing/2014/main" id="{42BA0FF0-3B7D-6079-57DF-C961150B36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0" y="1822"/>
              <a:ext cx="9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3">
              <a:extLst>
                <a:ext uri="{FF2B5EF4-FFF2-40B4-BE49-F238E27FC236}">
                  <a16:creationId xmlns:a16="http://schemas.microsoft.com/office/drawing/2014/main" id="{DC88E1CD-877A-72F8-29DE-FDE3E4BF84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0" y="1953"/>
              <a:ext cx="9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14">
              <a:extLst>
                <a:ext uri="{FF2B5EF4-FFF2-40B4-BE49-F238E27FC236}">
                  <a16:creationId xmlns:a16="http://schemas.microsoft.com/office/drawing/2014/main" id="{960C2E7E-639E-2760-A33E-9DE2722AC1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0" y="2082"/>
              <a:ext cx="9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15">
              <a:extLst>
                <a:ext uri="{FF2B5EF4-FFF2-40B4-BE49-F238E27FC236}">
                  <a16:creationId xmlns:a16="http://schemas.microsoft.com/office/drawing/2014/main" id="{F8AF52E6-BBDA-D724-3557-7E7F61D0A7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0" y="2213"/>
              <a:ext cx="9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16">
              <a:extLst>
                <a:ext uri="{FF2B5EF4-FFF2-40B4-BE49-F238E27FC236}">
                  <a16:creationId xmlns:a16="http://schemas.microsoft.com/office/drawing/2014/main" id="{18FBAFFD-4312-53B2-7DD2-9C09587475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0" y="2344"/>
              <a:ext cx="9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17">
              <a:extLst>
                <a:ext uri="{FF2B5EF4-FFF2-40B4-BE49-F238E27FC236}">
                  <a16:creationId xmlns:a16="http://schemas.microsoft.com/office/drawing/2014/main" id="{5249BD23-7EFC-FD2D-C5C0-19AF3D5EEB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0" y="2475"/>
              <a:ext cx="9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18">
              <a:extLst>
                <a:ext uri="{FF2B5EF4-FFF2-40B4-BE49-F238E27FC236}">
                  <a16:creationId xmlns:a16="http://schemas.microsoft.com/office/drawing/2014/main" id="{BDEA1CCF-2CE2-141B-EE23-8115BAC8FF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0" y="2604"/>
              <a:ext cx="9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19">
              <a:extLst>
                <a:ext uri="{FF2B5EF4-FFF2-40B4-BE49-F238E27FC236}">
                  <a16:creationId xmlns:a16="http://schemas.microsoft.com/office/drawing/2014/main" id="{9056BC24-7F1F-863B-33FD-85FD32CEBC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0" y="2735"/>
              <a:ext cx="9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0">
              <a:extLst>
                <a:ext uri="{FF2B5EF4-FFF2-40B4-BE49-F238E27FC236}">
                  <a16:creationId xmlns:a16="http://schemas.microsoft.com/office/drawing/2014/main" id="{B8D10B6D-0182-93CE-9680-9F61DFB99E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0" y="2865"/>
              <a:ext cx="9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1">
              <a:extLst>
                <a:ext uri="{FF2B5EF4-FFF2-40B4-BE49-F238E27FC236}">
                  <a16:creationId xmlns:a16="http://schemas.microsoft.com/office/drawing/2014/main" id="{213F2FDE-B046-73A0-DC4C-9F0C330C58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0" y="2996"/>
              <a:ext cx="9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2">
              <a:extLst>
                <a:ext uri="{FF2B5EF4-FFF2-40B4-BE49-F238E27FC236}">
                  <a16:creationId xmlns:a16="http://schemas.microsoft.com/office/drawing/2014/main" id="{72356267-4074-5638-DFB8-C438E13BD8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0" y="3126"/>
              <a:ext cx="9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3">
              <a:extLst>
                <a:ext uri="{FF2B5EF4-FFF2-40B4-BE49-F238E27FC236}">
                  <a16:creationId xmlns:a16="http://schemas.microsoft.com/office/drawing/2014/main" id="{D5519490-3EBE-8C75-C45F-27480D5467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0" y="3258"/>
              <a:ext cx="81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24">
              <a:extLst>
                <a:ext uri="{FF2B5EF4-FFF2-40B4-BE49-F238E27FC236}">
                  <a16:creationId xmlns:a16="http://schemas.microsoft.com/office/drawing/2014/main" id="{A5D90677-26C3-6AC6-3446-D937C5B434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0" y="3448"/>
              <a:ext cx="98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25">
              <a:extLst>
                <a:ext uri="{FF2B5EF4-FFF2-40B4-BE49-F238E27FC236}">
                  <a16:creationId xmlns:a16="http://schemas.microsoft.com/office/drawing/2014/main" id="{AE28C413-70C7-3599-2D33-9ED6593767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0" y="3664"/>
              <a:ext cx="98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27">
              <a:extLst>
                <a:ext uri="{FF2B5EF4-FFF2-40B4-BE49-F238E27FC236}">
                  <a16:creationId xmlns:a16="http://schemas.microsoft.com/office/drawing/2014/main" id="{1EDD61A6-2DDD-ABDC-109D-A0187EC7D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0" y="920"/>
              <a:ext cx="4806" cy="2653"/>
            </a:xfrm>
            <a:prstGeom prst="rect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/>
            </a:p>
          </p:txBody>
        </p:sp>
        <p:sp>
          <p:nvSpPr>
            <p:cNvPr id="36" name="Rectangle 28">
              <a:extLst>
                <a:ext uri="{FF2B5EF4-FFF2-40B4-BE49-F238E27FC236}">
                  <a16:creationId xmlns:a16="http://schemas.microsoft.com/office/drawing/2014/main" id="{C9A3F302-3486-21E0-4175-00E5214E72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1" y="1034"/>
              <a:ext cx="87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Tâche enseignante </a:t>
              </a:r>
              <a:endParaRPr kumimoji="0" lang="fr-FR" alt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29">
              <a:extLst>
                <a:ext uri="{FF2B5EF4-FFF2-40B4-BE49-F238E27FC236}">
                  <a16:creationId xmlns:a16="http://schemas.microsoft.com/office/drawing/2014/main" id="{0FED6F53-0248-264A-CE60-7A00923B6F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7" y="1058"/>
              <a:ext cx="106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–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0">
              <a:extLst>
                <a:ext uri="{FF2B5EF4-FFF2-40B4-BE49-F238E27FC236}">
                  <a16:creationId xmlns:a16="http://schemas.microsoft.com/office/drawing/2014/main" id="{3B9206A5-2503-2084-9DF3-98C4872856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6" y="1084"/>
              <a:ext cx="7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1">
              <a:extLst>
                <a:ext uri="{FF2B5EF4-FFF2-40B4-BE49-F238E27FC236}">
                  <a16:creationId xmlns:a16="http://schemas.microsoft.com/office/drawing/2014/main" id="{9E69DE75-7721-4467-230D-A53272D20E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4" y="1034"/>
              <a:ext cx="1316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rPr>
                <a:t>Formation professionnelle</a:t>
              </a:r>
            </a:p>
          </p:txBody>
        </p:sp>
        <p:sp>
          <p:nvSpPr>
            <p:cNvPr id="40" name="Rectangle 32">
              <a:extLst>
                <a:ext uri="{FF2B5EF4-FFF2-40B4-BE49-F238E27FC236}">
                  <a16:creationId xmlns:a16="http://schemas.microsoft.com/office/drawing/2014/main" id="{6504FEE3-3A10-222F-6512-C7DA429B62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8" y="1084"/>
              <a:ext cx="7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33">
              <a:extLst>
                <a:ext uri="{FF2B5EF4-FFF2-40B4-BE49-F238E27FC236}">
                  <a16:creationId xmlns:a16="http://schemas.microsoft.com/office/drawing/2014/main" id="{D72432EA-9D22-27C2-D0C9-BD4E6E320B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1" y="1184"/>
              <a:ext cx="701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1280 heures/ an</a:t>
              </a:r>
              <a:endParaRPr kumimoji="0" lang="fr-FR" altLang="fr-FR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34">
              <a:extLst>
                <a:ext uri="{FF2B5EF4-FFF2-40B4-BE49-F238E27FC236}">
                  <a16:creationId xmlns:a16="http://schemas.microsoft.com/office/drawing/2014/main" id="{E9F73EA5-8690-FC86-6192-94501AAF3B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1198"/>
              <a:ext cx="7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35">
              <a:extLst>
                <a:ext uri="{FF2B5EF4-FFF2-40B4-BE49-F238E27FC236}">
                  <a16:creationId xmlns:a16="http://schemas.microsoft.com/office/drawing/2014/main" id="{49F04573-6CA2-D774-33C4-73AA2551D7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5" y="1337"/>
              <a:ext cx="131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(</a:t>
              </a:r>
              <a:r>
                <a:rPr kumimoji="0" lang="fr-FR" altLang="fr-FR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Moyenne 32 heures/semaine)</a:t>
              </a:r>
              <a:endParaRPr kumimoji="0" lang="fr-FR" altLang="fr-FR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36">
              <a:extLst>
                <a:ext uri="{FF2B5EF4-FFF2-40B4-BE49-F238E27FC236}">
                  <a16:creationId xmlns:a16="http://schemas.microsoft.com/office/drawing/2014/main" id="{6251C430-2FC1-FCE5-60C9-C267FD5EF2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5" y="1311"/>
              <a:ext cx="7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38">
              <a:extLst>
                <a:ext uri="{FF2B5EF4-FFF2-40B4-BE49-F238E27FC236}">
                  <a16:creationId xmlns:a16="http://schemas.microsoft.com/office/drawing/2014/main" id="{610FB451-CDC0-9B1D-4B7D-2644ADC1F9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1" y="1594"/>
              <a:ext cx="2503" cy="1846"/>
            </a:xfrm>
            <a:prstGeom prst="rect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/>
            </a:p>
          </p:txBody>
        </p:sp>
        <p:sp>
          <p:nvSpPr>
            <p:cNvPr id="47" name="Rectangle 39">
              <a:extLst>
                <a:ext uri="{FF2B5EF4-FFF2-40B4-BE49-F238E27FC236}">
                  <a16:creationId xmlns:a16="http://schemas.microsoft.com/office/drawing/2014/main" id="{CA4B0343-CA57-35B8-C456-7CDFC2DD03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7" y="1481"/>
              <a:ext cx="7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40">
              <a:extLst>
                <a:ext uri="{FF2B5EF4-FFF2-40B4-BE49-F238E27FC236}">
                  <a16:creationId xmlns:a16="http://schemas.microsoft.com/office/drawing/2014/main" id="{AC12582B-B1FC-290A-47FE-88117B6608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7" y="1593"/>
              <a:ext cx="7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41">
              <a:extLst>
                <a:ext uri="{FF2B5EF4-FFF2-40B4-BE49-F238E27FC236}">
                  <a16:creationId xmlns:a16="http://schemas.microsoft.com/office/drawing/2014/main" id="{5F74C3EB-B944-6737-D073-02C440AEB6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7" y="1707"/>
              <a:ext cx="7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Rectangle 42">
              <a:extLst>
                <a:ext uri="{FF2B5EF4-FFF2-40B4-BE49-F238E27FC236}">
                  <a16:creationId xmlns:a16="http://schemas.microsoft.com/office/drawing/2014/main" id="{570EC19E-D8A0-F854-98A6-FAD7F4C272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7" y="1820"/>
              <a:ext cx="7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Rectangle 43">
              <a:extLst>
                <a:ext uri="{FF2B5EF4-FFF2-40B4-BE49-F238E27FC236}">
                  <a16:creationId xmlns:a16="http://schemas.microsoft.com/office/drawing/2014/main" id="{800A222D-A066-D120-7AEA-73B84C967A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7" y="1934"/>
              <a:ext cx="7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Rectangle 44">
              <a:extLst>
                <a:ext uri="{FF2B5EF4-FFF2-40B4-BE49-F238E27FC236}">
                  <a16:creationId xmlns:a16="http://schemas.microsoft.com/office/drawing/2014/main" id="{C71EFFDC-1D3C-45AF-BDFD-0743F75AC7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7" y="2047"/>
              <a:ext cx="7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Rectangle 45">
              <a:extLst>
                <a:ext uri="{FF2B5EF4-FFF2-40B4-BE49-F238E27FC236}">
                  <a16:creationId xmlns:a16="http://schemas.microsoft.com/office/drawing/2014/main" id="{05F974C6-05CC-8BF4-5C34-0599986EFB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6" y="1816"/>
              <a:ext cx="26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Tâche</a:t>
              </a:r>
              <a:r>
                <a:rPr kumimoji="0" lang="fr-FR" altLang="fr-FR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Rectangle 46">
              <a:extLst>
                <a:ext uri="{FF2B5EF4-FFF2-40B4-BE49-F238E27FC236}">
                  <a16:creationId xmlns:a16="http://schemas.microsoft.com/office/drawing/2014/main" id="{940EDC7D-8DD1-A53D-699B-337B0136FC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2" y="1815"/>
              <a:ext cx="415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éducative</a:t>
              </a:r>
              <a:endParaRPr kumimoji="0" lang="fr-FR" altLang="fr-FR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Rectangle 47">
              <a:extLst>
                <a:ext uri="{FF2B5EF4-FFF2-40B4-BE49-F238E27FC236}">
                  <a16:creationId xmlns:a16="http://schemas.microsoft.com/office/drawing/2014/main" id="{8E1C1FA8-484D-2FD4-22BA-9F2CE1366C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9" y="2159"/>
              <a:ext cx="7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Rectangle 48">
              <a:extLst>
                <a:ext uri="{FF2B5EF4-FFF2-40B4-BE49-F238E27FC236}">
                  <a16:creationId xmlns:a16="http://schemas.microsoft.com/office/drawing/2014/main" id="{2963F6B0-FB7D-F8D1-48EB-B8D2F46964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0" y="1968"/>
              <a:ext cx="59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rPr>
                <a:t>PERMANENTS</a:t>
              </a:r>
            </a:p>
          </p:txBody>
        </p:sp>
        <p:sp>
          <p:nvSpPr>
            <p:cNvPr id="57" name="Rectangle 49">
              <a:extLst>
                <a:ext uri="{FF2B5EF4-FFF2-40B4-BE49-F238E27FC236}">
                  <a16:creationId xmlns:a16="http://schemas.microsoft.com/office/drawing/2014/main" id="{3D7CE8F5-7BAC-B678-1FC4-91A77902B9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4" y="2129"/>
              <a:ext cx="680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635 heures/an</a:t>
              </a:r>
              <a:endParaRPr kumimoji="0" lang="fr-FR" altLang="fr-FR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Rectangle 50">
              <a:extLst>
                <a:ext uri="{FF2B5EF4-FFF2-40B4-BE49-F238E27FC236}">
                  <a16:creationId xmlns:a16="http://schemas.microsoft.com/office/drawing/2014/main" id="{CB24E492-9403-7B4C-47E1-C15EBECCD1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6" y="2507"/>
              <a:ext cx="2350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85 heures/an (encadrement-récupération-surveillance)</a:t>
              </a:r>
              <a:endParaRPr kumimoji="0" lang="fr-FR" altLang="fr-FR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Rectangle 51">
              <a:extLst>
                <a:ext uri="{FF2B5EF4-FFF2-40B4-BE49-F238E27FC236}">
                  <a16:creationId xmlns:a16="http://schemas.microsoft.com/office/drawing/2014/main" id="{37F6829E-22F5-D0AF-FD0B-146995693B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9" y="2385"/>
              <a:ext cx="7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Rectangle 53">
              <a:extLst>
                <a:ext uri="{FF2B5EF4-FFF2-40B4-BE49-F238E27FC236}">
                  <a16:creationId xmlns:a16="http://schemas.microsoft.com/office/drawing/2014/main" id="{90094700-8D99-D834-551D-5253F2F26E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2" y="1595"/>
              <a:ext cx="2100" cy="1852"/>
            </a:xfrm>
            <a:prstGeom prst="rect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/>
            </a:p>
          </p:txBody>
        </p:sp>
        <p:sp>
          <p:nvSpPr>
            <p:cNvPr id="61" name="Rectangle 54">
              <a:extLst>
                <a:ext uri="{FF2B5EF4-FFF2-40B4-BE49-F238E27FC236}">
                  <a16:creationId xmlns:a16="http://schemas.microsoft.com/office/drawing/2014/main" id="{74615CA9-3841-9A91-2FC7-4F31AA2FBD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2" y="1661"/>
              <a:ext cx="119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Autres tâches professionnelles</a:t>
              </a:r>
              <a:endPara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Rectangle 55">
              <a:extLst>
                <a:ext uri="{FF2B5EF4-FFF2-40B4-BE49-F238E27FC236}">
                  <a16:creationId xmlns:a16="http://schemas.microsoft.com/office/drawing/2014/main" id="{8EBF0FA1-8B82-0AC1-E030-07F2F49166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07" y="1475"/>
              <a:ext cx="7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3" name="Rectangle 56">
              <a:extLst>
                <a:ext uri="{FF2B5EF4-FFF2-40B4-BE49-F238E27FC236}">
                  <a16:creationId xmlns:a16="http://schemas.microsoft.com/office/drawing/2014/main" id="{C6894DE1-61D3-07CC-23DE-2714A89142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7" y="1808"/>
              <a:ext cx="57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200" dirty="0">
                  <a:solidFill>
                    <a:srgbClr val="000000"/>
                  </a:solidFill>
                  <a:latin typeface="Calibri" panose="020F0502020204030204" pitchFamily="34" charset="0"/>
                </a:rPr>
                <a:t>560</a:t>
              </a:r>
              <a:r>
                <a:rPr kumimoji="0" lang="fr-FR" altLang="fr-FR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heures/an</a:t>
              </a:r>
              <a:endPara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4" name="Rectangle 57">
              <a:extLst>
                <a:ext uri="{FF2B5EF4-FFF2-40B4-BE49-F238E27FC236}">
                  <a16:creationId xmlns:a16="http://schemas.microsoft.com/office/drawing/2014/main" id="{60C52D09-592E-63D6-D07D-140DF01E79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80" y="1587"/>
              <a:ext cx="7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5" name="Rectangle 58">
              <a:extLst>
                <a:ext uri="{FF2B5EF4-FFF2-40B4-BE49-F238E27FC236}">
                  <a16:creationId xmlns:a16="http://schemas.microsoft.com/office/drawing/2014/main" id="{1F97B337-4B2B-A9CB-EB98-12036A0D98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82" y="1701"/>
              <a:ext cx="7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6" name="Rectangle 59">
              <a:extLst>
                <a:ext uri="{FF2B5EF4-FFF2-40B4-BE49-F238E27FC236}">
                  <a16:creationId xmlns:a16="http://schemas.microsoft.com/office/drawing/2014/main" id="{40E0DC03-82B0-CFA7-3146-25343163A5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82" y="1814"/>
              <a:ext cx="7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7" name="Rectangle 60">
              <a:extLst>
                <a:ext uri="{FF2B5EF4-FFF2-40B4-BE49-F238E27FC236}">
                  <a16:creationId xmlns:a16="http://schemas.microsoft.com/office/drawing/2014/main" id="{79093F1C-1B20-76D0-71B2-DEDF07690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82" y="1928"/>
              <a:ext cx="7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8" name="Rectangle 61">
              <a:extLst>
                <a:ext uri="{FF2B5EF4-FFF2-40B4-BE49-F238E27FC236}">
                  <a16:creationId xmlns:a16="http://schemas.microsoft.com/office/drawing/2014/main" id="{8F89BC89-5A73-F1F4-69C8-5635890D9A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82" y="2041"/>
              <a:ext cx="7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9" name="Rectangle 62">
              <a:extLst>
                <a:ext uri="{FF2B5EF4-FFF2-40B4-BE49-F238E27FC236}">
                  <a16:creationId xmlns:a16="http://schemas.microsoft.com/office/drawing/2014/main" id="{045C0309-3DD0-00C2-7551-7766D20E0B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82" y="2154"/>
              <a:ext cx="7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0" name="Rectangle 63">
              <a:extLst>
                <a:ext uri="{FF2B5EF4-FFF2-40B4-BE49-F238E27FC236}">
                  <a16:creationId xmlns:a16="http://schemas.microsoft.com/office/drawing/2014/main" id="{C4988A45-D44F-10A8-5AD8-D702F1101A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82" y="2267"/>
              <a:ext cx="7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1" name="Rectangle 64">
              <a:extLst>
                <a:ext uri="{FF2B5EF4-FFF2-40B4-BE49-F238E27FC236}">
                  <a16:creationId xmlns:a16="http://schemas.microsoft.com/office/drawing/2014/main" id="{B5ECD10B-5711-181F-36D5-E6D71170C7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82" y="2381"/>
              <a:ext cx="7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2" name="Rectangle 65">
              <a:extLst>
                <a:ext uri="{FF2B5EF4-FFF2-40B4-BE49-F238E27FC236}">
                  <a16:creationId xmlns:a16="http://schemas.microsoft.com/office/drawing/2014/main" id="{3440BCFC-4369-05B0-EC4E-61FC1A97FC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82" y="2494"/>
              <a:ext cx="7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3" name="Rectangle 66">
              <a:extLst>
                <a:ext uri="{FF2B5EF4-FFF2-40B4-BE49-F238E27FC236}">
                  <a16:creationId xmlns:a16="http://schemas.microsoft.com/office/drawing/2014/main" id="{912CDB83-3C83-902B-80DC-87E4544611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2608"/>
              <a:ext cx="7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" name="Rectangle 67">
              <a:extLst>
                <a:ext uri="{FF2B5EF4-FFF2-40B4-BE49-F238E27FC236}">
                  <a16:creationId xmlns:a16="http://schemas.microsoft.com/office/drawing/2014/main" id="{70A0346F-66A5-1F07-9830-93533041A4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48" y="3211"/>
              <a:ext cx="7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75" name="Group 73">
              <a:extLst>
                <a:ext uri="{FF2B5EF4-FFF2-40B4-BE49-F238E27FC236}">
                  <a16:creationId xmlns:a16="http://schemas.microsoft.com/office/drawing/2014/main" id="{108CAEDE-89B9-8322-2C25-2B9FCE64353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16" y="2719"/>
              <a:ext cx="1649" cy="389"/>
              <a:chOff x="4416" y="2719"/>
              <a:chExt cx="1649" cy="389"/>
            </a:xfrm>
          </p:grpSpPr>
          <p:sp>
            <p:nvSpPr>
              <p:cNvPr id="90" name="Rectangle 68">
                <a:extLst>
                  <a:ext uri="{FF2B5EF4-FFF2-40B4-BE49-F238E27FC236}">
                    <a16:creationId xmlns:a16="http://schemas.microsoft.com/office/drawing/2014/main" id="{7879110E-0EE8-19EB-A2AD-D8A851BB43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16" y="2719"/>
                <a:ext cx="97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16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 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2" name="Rectangle 70">
                <a:extLst>
                  <a:ext uri="{FF2B5EF4-FFF2-40B4-BE49-F238E27FC236}">
                    <a16:creationId xmlns:a16="http://schemas.microsoft.com/office/drawing/2014/main" id="{B139A533-9A99-8BFD-6C48-1B3175D758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25" y="2804"/>
                <a:ext cx="79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 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4" name="Rectangle 72">
                <a:extLst>
                  <a:ext uri="{FF2B5EF4-FFF2-40B4-BE49-F238E27FC236}">
                    <a16:creationId xmlns:a16="http://schemas.microsoft.com/office/drawing/2014/main" id="{93E7E11C-9321-A54D-65A3-1E5B0B9B81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86" y="2943"/>
                <a:ext cx="79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fr-FR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 </a:t>
                </a:r>
                <a:endParaRPr kumimoji="0" lang="fr-FR" alt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E4FE4140-EC83-A82F-F4FD-FF040F83EE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1" y="2017"/>
              <a:ext cx="1930" cy="447"/>
            </a:xfrm>
            <a:prstGeom prst="rect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 dirty="0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068EB4B6-4373-3BE8-791A-210FD3C539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50" y="2070"/>
              <a:ext cx="92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Journées pédagogiques</a:t>
              </a:r>
              <a:endPara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AA982D5E-489C-F423-558C-5A63A8AFD3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32" y="1786"/>
              <a:ext cx="7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8D52BDDF-6846-E5DD-CC09-086BA9E37B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8" y="2189"/>
              <a:ext cx="57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108 heures/an</a:t>
              </a:r>
              <a:endPara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8E71E0AF-C99E-45F6-6408-39D5FE8E2B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1" y="1899"/>
              <a:ext cx="7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92F5A5E6-0C7F-86DD-D6DF-DCBCE9090B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0" y="2308"/>
              <a:ext cx="47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(5 h 24 min)</a:t>
              </a:r>
              <a:endPara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99464238-4D65-E155-E017-ED142B3337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98" y="2010"/>
              <a:ext cx="7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3" name="Rectangle 83">
              <a:extLst>
                <a:ext uri="{FF2B5EF4-FFF2-40B4-BE49-F238E27FC236}">
                  <a16:creationId xmlns:a16="http://schemas.microsoft.com/office/drawing/2014/main" id="{D054D066-9EF4-65F6-C942-9F70E33EAD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1" y="2685"/>
              <a:ext cx="1930" cy="440"/>
            </a:xfrm>
            <a:prstGeom prst="rect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/>
            </a:p>
          </p:txBody>
        </p:sp>
        <p:sp>
          <p:nvSpPr>
            <p:cNvPr id="84" name="Rectangle 84">
              <a:extLst>
                <a:ext uri="{FF2B5EF4-FFF2-40B4-BE49-F238E27FC236}">
                  <a16:creationId xmlns:a16="http://schemas.microsoft.com/office/drawing/2014/main" id="{A0008FA1-484C-DB37-9E0C-7F69C14A33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5" y="2731"/>
              <a:ext cx="66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Temps personnel</a:t>
              </a:r>
              <a:endPara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5" name="Rectangle 85">
              <a:extLst>
                <a:ext uri="{FF2B5EF4-FFF2-40B4-BE49-F238E27FC236}">
                  <a16:creationId xmlns:a16="http://schemas.microsoft.com/office/drawing/2014/main" id="{49801CF8-AFC5-A5BB-253A-886BB8A609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2" y="2275"/>
              <a:ext cx="7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6" name="Rectangle 86">
              <a:extLst>
                <a:ext uri="{FF2B5EF4-FFF2-40B4-BE49-F238E27FC236}">
                  <a16:creationId xmlns:a16="http://schemas.microsoft.com/office/drawing/2014/main" id="{2C594FCA-69B2-24EE-1A86-822A33EE6F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6" y="2847"/>
              <a:ext cx="57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200 heures/an</a:t>
              </a:r>
              <a:endPara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7" name="Rectangle 87">
              <a:extLst>
                <a:ext uri="{FF2B5EF4-FFF2-40B4-BE49-F238E27FC236}">
                  <a16:creationId xmlns:a16="http://schemas.microsoft.com/office/drawing/2014/main" id="{E4FCDCC4-AD43-6261-3FF2-5B339DEE7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7" y="2389"/>
              <a:ext cx="7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8" name="Rectangle 88">
              <a:extLst>
                <a:ext uri="{FF2B5EF4-FFF2-40B4-BE49-F238E27FC236}">
                  <a16:creationId xmlns:a16="http://schemas.microsoft.com/office/drawing/2014/main" id="{53FA7ABD-96AC-E621-BF06-6979EF6C08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9" y="2966"/>
              <a:ext cx="116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(Moyenne 5 heures/semaine)</a:t>
              </a:r>
              <a:endPara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9" name="Rectangle 89">
              <a:extLst>
                <a:ext uri="{FF2B5EF4-FFF2-40B4-BE49-F238E27FC236}">
                  <a16:creationId xmlns:a16="http://schemas.microsoft.com/office/drawing/2014/main" id="{93F4B242-29FA-9FC3-7396-CB0ACB35A7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66" y="2500"/>
              <a:ext cx="7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95" name="ZoneTexte 94">
            <a:extLst>
              <a:ext uri="{FF2B5EF4-FFF2-40B4-BE49-F238E27FC236}">
                <a16:creationId xmlns:a16="http://schemas.microsoft.com/office/drawing/2014/main" id="{7535E259-B77C-B4F7-AC0B-67A6C4BEDEDF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169570" y="3572724"/>
            <a:ext cx="32861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300" dirty="0"/>
              <a:t>+</a:t>
            </a:r>
          </a:p>
        </p:txBody>
      </p:sp>
      <p:sp>
        <p:nvSpPr>
          <p:cNvPr id="96" name="ZoneTexte 95">
            <a:extLst>
              <a:ext uri="{FF2B5EF4-FFF2-40B4-BE49-F238E27FC236}">
                <a16:creationId xmlns:a16="http://schemas.microsoft.com/office/drawing/2014/main" id="{B9ACA21B-9BAA-2FD3-8018-2AD86FF0C58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3484050" y="4290561"/>
            <a:ext cx="166817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300" dirty="0"/>
              <a:t>Temps partiel à 100%</a:t>
            </a:r>
          </a:p>
        </p:txBody>
      </p:sp>
      <p:sp>
        <p:nvSpPr>
          <p:cNvPr id="97" name="ZoneTexte 96">
            <a:extLst>
              <a:ext uri="{FF2B5EF4-FFF2-40B4-BE49-F238E27FC236}">
                <a16:creationId xmlns:a16="http://schemas.microsoft.com/office/drawing/2014/main" id="{98458D81-6D3A-1E6E-3FC7-0ABB21AE02B7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3730233" y="4582949"/>
            <a:ext cx="117049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300" dirty="0"/>
              <a:t>720 heures/an</a:t>
            </a:r>
          </a:p>
        </p:txBody>
      </p:sp>
      <p:sp>
        <p:nvSpPr>
          <p:cNvPr id="98" name="ZoneTexte 97">
            <a:extLst>
              <a:ext uri="{FF2B5EF4-FFF2-40B4-BE49-F238E27FC236}">
                <a16:creationId xmlns:a16="http://schemas.microsoft.com/office/drawing/2014/main" id="{4DF95C80-B0EE-E1EE-9B92-9F8E757BBF0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3206975" y="4876550"/>
            <a:ext cx="221138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300" dirty="0"/>
              <a:t>Moyenne 20 heures/semaine)</a:t>
            </a:r>
          </a:p>
        </p:txBody>
      </p:sp>
    </p:spTree>
    <p:extLst>
      <p:ext uri="{BB962C8B-B14F-4D97-AF65-F5344CB8AC3E}">
        <p14:creationId xmlns:p14="http://schemas.microsoft.com/office/powerpoint/2010/main" val="3434753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CDF5E9-D1E2-4F2B-9A70-B7865446AB23}"/>
              </a:ext>
            </a:extLst>
          </p:cNvPr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2827486" y="382550"/>
            <a:ext cx="7144050" cy="790267"/>
          </a:xfrm>
        </p:spPr>
        <p:txBody>
          <a:bodyPr anchor="ctr" anchorCtr="0"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2000" b="1" dirty="0">
                <a:latin typeface="Arial" panose="020B0604020202020204" pitchFamily="34" charset="0"/>
                <a:cs typeface="Arial" panose="020B0604020202020204" pitchFamily="34" charset="0"/>
              </a:rPr>
              <a:t>Quelques termes à connaitre</a:t>
            </a:r>
            <a:endParaRPr lang="fr-CA" sz="20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63CFCEA0-2DAE-45A2-92EB-0E72C71850C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755972" y="1751234"/>
            <a:ext cx="9394854" cy="395204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Tâche enseignante</a:t>
            </a:r>
          </a:p>
          <a:p>
            <a:pPr lvl="1" algn="just"/>
            <a:endParaRPr lang="fr-CA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CA" b="1" dirty="0">
                <a:latin typeface="Arial" panose="020B0604020202020204" pitchFamily="34" charset="0"/>
                <a:cs typeface="Arial" panose="020B0604020202020204" pitchFamily="34" charset="0"/>
              </a:rPr>
              <a:t>Tâche éducative (TÉ) </a:t>
            </a: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: Présence élèves - </a:t>
            </a:r>
            <a:r>
              <a:rPr lang="fr-CA" b="1" dirty="0">
                <a:latin typeface="Arial" panose="020B0604020202020204" pitchFamily="34" charset="0"/>
                <a:cs typeface="Arial" panose="020B0604020202020204" pitchFamily="34" charset="0"/>
              </a:rPr>
              <a:t>cours et leçons </a:t>
            </a: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(récupération, encadrement, surveillance, accueil et déplacement) expressément confiées par la direction.</a:t>
            </a:r>
          </a:p>
          <a:p>
            <a:pPr lvl="1" algn="just"/>
            <a:endParaRPr lang="fr-C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CA" b="1" dirty="0">
                <a:latin typeface="Arial" panose="020B0604020202020204" pitchFamily="34" charset="0"/>
                <a:cs typeface="Arial" panose="020B0604020202020204" pitchFamily="34" charset="0"/>
              </a:rPr>
              <a:t>Autres taches professionnelles (ATP) </a:t>
            </a: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: inclus travail personnel </a:t>
            </a:r>
            <a:r>
              <a:rPr lang="fr-CA" b="1" dirty="0">
                <a:latin typeface="Arial" panose="020B0604020202020204" pitchFamily="34" charset="0"/>
                <a:cs typeface="Arial" panose="020B0604020202020204" pitchFamily="34" charset="0"/>
              </a:rPr>
              <a:t>(TP)</a:t>
            </a:r>
          </a:p>
          <a:p>
            <a:pPr marL="914400" lvl="2" indent="0" algn="just">
              <a:buNone/>
            </a:pPr>
            <a:endParaRPr lang="fr-CA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2" indent="0" algn="just">
              <a:buNone/>
            </a:pPr>
            <a:r>
              <a:rPr lang="fr-CA" sz="1600" b="1" dirty="0">
                <a:latin typeface="Arial" panose="020B0604020202020204" pitchFamily="34" charset="0"/>
                <a:cs typeface="Arial" panose="020B0604020202020204" pitchFamily="34" charset="0"/>
              </a:rPr>
              <a:t>Anciennement: 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fr-CA" sz="1600" dirty="0">
                <a:latin typeface="Arial" panose="020B0604020202020204" pitchFamily="34" charset="0"/>
                <a:cs typeface="Arial" panose="020B0604020202020204" pitchFamily="34" charset="0"/>
              </a:rPr>
              <a:t>Tâche complémentaire (TC)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fr-CA" sz="1600" dirty="0">
                <a:latin typeface="Arial" panose="020B0604020202020204" pitchFamily="34" charset="0"/>
                <a:cs typeface="Arial" panose="020B0604020202020204" pitchFamily="34" charset="0"/>
              </a:rPr>
              <a:t>Temps de nature personnel (TNP)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fr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B1728BB-4F8C-4B62-867A-E425282607B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467537" y="0"/>
            <a:ext cx="102846" cy="1361661"/>
          </a:xfrm>
          <a:prstGeom prst="rect">
            <a:avLst/>
          </a:prstGeom>
          <a:solidFill>
            <a:srgbClr val="EC73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5353E21-904E-482D-8A63-949F3C5F791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-3" y="6281691"/>
            <a:ext cx="12192000" cy="892366"/>
          </a:xfrm>
          <a:prstGeom prst="rect">
            <a:avLst/>
          </a:prstGeom>
          <a:solidFill>
            <a:srgbClr val="EC7320"/>
          </a:solidFill>
        </p:spPr>
        <p:txBody>
          <a:bodyPr wrap="square" rtlCol="0">
            <a:spAutoFit/>
          </a:bodyPr>
          <a:lstStyle/>
          <a:p>
            <a:endParaRPr lang="fr-CA" dirty="0"/>
          </a:p>
        </p:txBody>
      </p:sp>
      <p:sp>
        <p:nvSpPr>
          <p:cNvPr id="14" name="Espace réservé du pied de page 13">
            <a:extLst>
              <a:ext uri="{FF2B5EF4-FFF2-40B4-BE49-F238E27FC236}">
                <a16:creationId xmlns:a16="http://schemas.microsoft.com/office/drawing/2014/main" id="{294DD1F5-1A53-4F21-9BB1-6896524E70DB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4038600" y="6328603"/>
            <a:ext cx="4114800" cy="529397"/>
          </a:xfrm>
        </p:spPr>
        <p:txBody>
          <a:bodyPr/>
          <a:lstStyle/>
          <a:p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Formation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</a:t>
            </a: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tâche</a:t>
            </a:r>
            <a:b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septembre</a:t>
            </a: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2024</a:t>
            </a:r>
            <a:endParaRPr lang="fr-CA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7736DD0B-1E2B-4307-B110-F364BA375D41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61352" y="204847"/>
            <a:ext cx="1298594" cy="96797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80D3388-75FD-E415-2485-7BB02846DB54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 rot="5400000">
            <a:off x="703217" y="567562"/>
            <a:ext cx="90989" cy="1497428"/>
          </a:xfrm>
          <a:prstGeom prst="rect">
            <a:avLst/>
          </a:prstGeom>
          <a:solidFill>
            <a:srgbClr val="EC73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95539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CDF5E9-D1E2-4F2B-9A70-B7865446AB23}"/>
              </a:ext>
            </a:extLst>
          </p:cNvPr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2827486" y="382550"/>
            <a:ext cx="7144050" cy="790267"/>
          </a:xfrm>
        </p:spPr>
        <p:txBody>
          <a:bodyPr anchor="ctr" anchorCtr="0"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Annualisation de la tâche</a:t>
            </a:r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63CFCEA0-2DAE-45A2-92EB-0E72C71850C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755972" y="1751234"/>
            <a:ext cx="9394854" cy="395204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CA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notion de tâche annuelle implique de distinguer la TÉ et les ATP. Il faut aussi distinguer sa tâche de son horaire de travail.</a:t>
            </a:r>
          </a:p>
          <a:p>
            <a:pPr algn="just">
              <a:lnSpc>
                <a:spcPct val="100000"/>
              </a:lnSpc>
            </a:pPr>
            <a:endParaRPr lang="fr-CA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CA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L’annualisation entraine une variabilité des heures de travail. Cela prend la forme d’un temps moyen hebdomadaire pour chacun des éléments de la tâche. </a:t>
            </a:r>
          </a:p>
          <a:p>
            <a:pPr algn="just">
              <a:lnSpc>
                <a:spcPct val="100000"/>
              </a:lnSpc>
            </a:pPr>
            <a:endParaRPr lang="fr-CA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CA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L’entente locale sur l’amplitude est toujours active. (6h ou 7h par jour)</a:t>
            </a:r>
          </a:p>
          <a:p>
            <a:pPr algn="just">
              <a:lnSpc>
                <a:spcPct val="100000"/>
              </a:lnSpc>
            </a:pPr>
            <a:endParaRPr lang="fr-CA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CA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 Travail personnel (TP) inclus dans les ATP ne peut être fixé à l’horaire par la direction.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fr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B1728BB-4F8C-4B62-867A-E425282607B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467537" y="0"/>
            <a:ext cx="102846" cy="1361661"/>
          </a:xfrm>
          <a:prstGeom prst="rect">
            <a:avLst/>
          </a:prstGeom>
          <a:solidFill>
            <a:srgbClr val="EC73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5353E21-904E-482D-8A63-949F3C5F791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-3" y="6281691"/>
            <a:ext cx="12192000" cy="892366"/>
          </a:xfrm>
          <a:prstGeom prst="rect">
            <a:avLst/>
          </a:prstGeom>
          <a:solidFill>
            <a:srgbClr val="EC7320"/>
          </a:solidFill>
        </p:spPr>
        <p:txBody>
          <a:bodyPr wrap="square" rtlCol="0">
            <a:spAutoFit/>
          </a:bodyPr>
          <a:lstStyle/>
          <a:p>
            <a:endParaRPr lang="fr-CA" dirty="0"/>
          </a:p>
        </p:txBody>
      </p:sp>
      <p:sp>
        <p:nvSpPr>
          <p:cNvPr id="14" name="Espace réservé du pied de page 13">
            <a:extLst>
              <a:ext uri="{FF2B5EF4-FFF2-40B4-BE49-F238E27FC236}">
                <a16:creationId xmlns:a16="http://schemas.microsoft.com/office/drawing/2014/main" id="{294DD1F5-1A53-4F21-9BB1-6896524E70DB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4038600" y="6328603"/>
            <a:ext cx="4114800" cy="529397"/>
          </a:xfrm>
        </p:spPr>
        <p:txBody>
          <a:bodyPr/>
          <a:lstStyle/>
          <a:p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Formation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</a:t>
            </a: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tâche</a:t>
            </a:r>
            <a:b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septembre</a:t>
            </a: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2024</a:t>
            </a:r>
            <a:endParaRPr lang="fr-CA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7736DD0B-1E2B-4307-B110-F364BA375D41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61352" y="204847"/>
            <a:ext cx="1298594" cy="96797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80D3388-75FD-E415-2485-7BB02846DB54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 rot="5400000">
            <a:off x="703217" y="567562"/>
            <a:ext cx="90989" cy="1497428"/>
          </a:xfrm>
          <a:prstGeom prst="rect">
            <a:avLst/>
          </a:prstGeom>
          <a:solidFill>
            <a:srgbClr val="EC73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51052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CDF5E9-D1E2-4F2B-9A70-B7865446AB23}"/>
              </a:ext>
            </a:extLst>
          </p:cNvPr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2572710" y="354495"/>
            <a:ext cx="7318542" cy="818322"/>
          </a:xfrm>
        </p:spPr>
        <p:txBody>
          <a:bodyPr anchor="ctr" anchorCtr="0"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2000" b="1" dirty="0">
                <a:latin typeface="Arial" panose="020B0604020202020204" pitchFamily="34" charset="0"/>
                <a:cs typeface="Arial" panose="020B0604020202020204" pitchFamily="34" charset="0"/>
              </a:rPr>
              <a:t>Fixation des tâches en ATP</a:t>
            </a:r>
            <a:endParaRPr lang="fr-CA" sz="20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63CFCEA0-2DAE-45A2-92EB-0E72C71850C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762712" y="1710146"/>
            <a:ext cx="8666570" cy="361848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Les directions tendent à fixer à l’horaire des tâches en ATP.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La seule tâche qui peut être fixer dans les ATP par la direction sont les tâches récurrentes (annexe LVIII, 13-10.16)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Il est important de vous assurer que votre préparation, planification et correction de cours soient pris en compte dans les ATP. 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Les consultations collectives et individuelles sont les meilleurs outils que vous avez pour défendre votre horaire de travail.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CA" sz="1800">
                <a:latin typeface="Arial" panose="020B0604020202020204" pitchFamily="34" charset="0"/>
                <a:cs typeface="Arial" panose="020B0604020202020204" pitchFamily="34" charset="0"/>
              </a:rPr>
              <a:t>S’il </a:t>
            </a: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en résulte un conflit dans la planification de la tâche et à tout moment, nous vous référons au mécanisme de résolution des difficultés de la tâche.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C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Mécanisme de résolution des difficultés de la tâche : ANNEXE LVIII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C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C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fr-C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fr-CA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B1728BB-4F8C-4B62-867A-E425282607B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467537" y="0"/>
            <a:ext cx="102846" cy="1361661"/>
          </a:xfrm>
          <a:prstGeom prst="rect">
            <a:avLst/>
          </a:prstGeom>
          <a:solidFill>
            <a:srgbClr val="EC73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5353E21-904E-482D-8A63-949F3C5F791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-3" y="6281691"/>
            <a:ext cx="12192000" cy="892366"/>
          </a:xfrm>
          <a:prstGeom prst="rect">
            <a:avLst/>
          </a:prstGeom>
          <a:solidFill>
            <a:srgbClr val="EC7320"/>
          </a:solidFill>
        </p:spPr>
        <p:txBody>
          <a:bodyPr wrap="square" rtlCol="0">
            <a:spAutoFit/>
          </a:bodyPr>
          <a:lstStyle/>
          <a:p>
            <a:endParaRPr lang="fr-CA" dirty="0"/>
          </a:p>
        </p:txBody>
      </p:sp>
      <p:sp>
        <p:nvSpPr>
          <p:cNvPr id="14" name="Espace réservé du pied de page 13">
            <a:extLst>
              <a:ext uri="{FF2B5EF4-FFF2-40B4-BE49-F238E27FC236}">
                <a16:creationId xmlns:a16="http://schemas.microsoft.com/office/drawing/2014/main" id="{294DD1F5-1A53-4F21-9BB1-6896524E70DB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4038600" y="6328603"/>
            <a:ext cx="4114800" cy="529397"/>
          </a:xfrm>
        </p:spPr>
        <p:txBody>
          <a:bodyPr/>
          <a:lstStyle/>
          <a:p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Formation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</a:t>
            </a: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tâche</a:t>
            </a:r>
            <a:b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septembre</a:t>
            </a: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2024</a:t>
            </a:r>
            <a:endParaRPr lang="fr-CA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7736DD0B-1E2B-4307-B110-F364BA375D41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61352" y="204847"/>
            <a:ext cx="1298594" cy="96797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80D3388-75FD-E415-2485-7BB02846DB54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 rot="5400000">
            <a:off x="703217" y="567562"/>
            <a:ext cx="90989" cy="1497428"/>
          </a:xfrm>
          <a:prstGeom prst="rect">
            <a:avLst/>
          </a:prstGeom>
          <a:solidFill>
            <a:srgbClr val="EC73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02031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CDF5E9-D1E2-4F2B-9A70-B7865446AB23}"/>
              </a:ext>
            </a:extLst>
          </p:cNvPr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570383" y="10988"/>
            <a:ext cx="9467314" cy="834430"/>
          </a:xfrm>
        </p:spPr>
        <p:txBody>
          <a:bodyPr anchor="ctr" anchorCtr="0"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tâche éducative (TE)</a:t>
            </a:r>
            <a:endParaRPr lang="fr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63CFCEA0-2DAE-45A2-92EB-0E72C71850C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32449" y="1479110"/>
            <a:ext cx="11727095" cy="430733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7000"/>
              </a:lnSpc>
              <a:spcAft>
                <a:spcPts val="1800"/>
              </a:spcAft>
            </a:pPr>
            <a:endParaRPr lang="fr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B1728BB-4F8C-4B62-867A-E425282607B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467537" y="0"/>
            <a:ext cx="102846" cy="1361661"/>
          </a:xfrm>
          <a:prstGeom prst="rect">
            <a:avLst/>
          </a:prstGeom>
          <a:solidFill>
            <a:srgbClr val="EC73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5353E21-904E-482D-8A63-949F3C5F791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-3" y="6281691"/>
            <a:ext cx="12192000" cy="892366"/>
          </a:xfrm>
          <a:prstGeom prst="rect">
            <a:avLst/>
          </a:prstGeom>
          <a:solidFill>
            <a:srgbClr val="EC7320"/>
          </a:solidFill>
        </p:spPr>
        <p:txBody>
          <a:bodyPr wrap="square" rtlCol="0">
            <a:spAutoFit/>
          </a:bodyPr>
          <a:lstStyle/>
          <a:p>
            <a:endParaRPr lang="fr-CA" dirty="0"/>
          </a:p>
        </p:txBody>
      </p:sp>
      <p:sp>
        <p:nvSpPr>
          <p:cNvPr id="14" name="Espace réservé du pied de page 13">
            <a:extLst>
              <a:ext uri="{FF2B5EF4-FFF2-40B4-BE49-F238E27FC236}">
                <a16:creationId xmlns:a16="http://schemas.microsoft.com/office/drawing/2014/main" id="{294DD1F5-1A53-4F21-9BB1-6896524E70DB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4038600" y="6328603"/>
            <a:ext cx="4114800" cy="529397"/>
          </a:xfrm>
        </p:spPr>
        <p:txBody>
          <a:bodyPr/>
          <a:lstStyle/>
          <a:p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Formation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</a:t>
            </a: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tâche</a:t>
            </a:r>
            <a:b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septembre</a:t>
            </a: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2024</a:t>
            </a:r>
            <a:endParaRPr lang="fr-CA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7736DD0B-1E2B-4307-B110-F364BA375D41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61352" y="204847"/>
            <a:ext cx="1298594" cy="96797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80D3388-75FD-E415-2485-7BB02846DB54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 rot="5400000">
            <a:off x="703217" y="567562"/>
            <a:ext cx="90989" cy="1497428"/>
          </a:xfrm>
          <a:prstGeom prst="rect">
            <a:avLst/>
          </a:prstGeom>
          <a:solidFill>
            <a:srgbClr val="EC73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graphicFrame>
        <p:nvGraphicFramePr>
          <p:cNvPr id="33" name="Tableau 32">
            <a:extLst>
              <a:ext uri="{FF2B5EF4-FFF2-40B4-BE49-F238E27FC236}">
                <a16:creationId xmlns:a16="http://schemas.microsoft.com/office/drawing/2014/main" id="{A2EC1EF3-B747-FFC5-D46A-3A46A7032389}"/>
              </a:ext>
            </a:extLst>
          </p:cNvPr>
          <p:cNvGraphicFramePr>
            <a:graphicFrameLocks noGrp="1"/>
          </p:cNvGraphicFramePr>
          <p:nvPr>
            <p:custDataLst>
              <p:tags r:id="rId8"/>
            </p:custDataLst>
            <p:extLst>
              <p:ext uri="{D42A27DB-BD31-4B8C-83A1-F6EECF244321}">
                <p14:modId xmlns:p14="http://schemas.microsoft.com/office/powerpoint/2010/main" val="2371334327"/>
              </p:ext>
            </p:extLst>
          </p:nvPr>
        </p:nvGraphicFramePr>
        <p:xfrm>
          <a:off x="3148349" y="783988"/>
          <a:ext cx="6019927" cy="49484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5432">
                  <a:extLst>
                    <a:ext uri="{9D8B030D-6E8A-4147-A177-3AD203B41FA5}">
                      <a16:colId xmlns:a16="http://schemas.microsoft.com/office/drawing/2014/main" val="1527067654"/>
                    </a:ext>
                  </a:extLst>
                </a:gridCol>
                <a:gridCol w="2097143">
                  <a:extLst>
                    <a:ext uri="{9D8B030D-6E8A-4147-A177-3AD203B41FA5}">
                      <a16:colId xmlns:a16="http://schemas.microsoft.com/office/drawing/2014/main" val="3213395988"/>
                    </a:ext>
                  </a:extLst>
                </a:gridCol>
                <a:gridCol w="1877352">
                  <a:extLst>
                    <a:ext uri="{9D8B030D-6E8A-4147-A177-3AD203B41FA5}">
                      <a16:colId xmlns:a16="http://schemas.microsoft.com/office/drawing/2014/main" val="3070749725"/>
                    </a:ext>
                  </a:extLst>
                </a:gridCol>
              </a:tblGrid>
              <a:tr h="8239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Composantes</a:t>
                      </a:r>
                      <a:endParaRPr lang="fr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14" marR="5071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Activités professionnelles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 </a:t>
                      </a:r>
                      <a:endParaRPr lang="fr-C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14" marR="5071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Tâche annualisée</a:t>
                      </a:r>
                      <a:endParaRPr lang="fr-C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14" marR="50714" marT="0" marB="0"/>
                </a:tc>
                <a:extLst>
                  <a:ext uri="{0D108BD9-81ED-4DB2-BD59-A6C34878D82A}">
                    <a16:rowId xmlns:a16="http://schemas.microsoft.com/office/drawing/2014/main" val="443913293"/>
                  </a:ext>
                </a:extLst>
              </a:tr>
              <a:tr h="2133138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Tâche éducative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(180 jours de classe)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 </a:t>
                      </a:r>
                      <a:endParaRPr lang="fr-C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14" marR="5071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Cours et leçons</a:t>
                      </a:r>
                      <a:endParaRPr lang="fr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14" marR="5071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635 h/an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Réguliers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720 h/an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Temps partiel à 100%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  <a:endParaRPr lang="fr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14" marR="50714" marT="0" marB="0"/>
                </a:tc>
                <a:extLst>
                  <a:ext uri="{0D108BD9-81ED-4DB2-BD59-A6C34878D82A}">
                    <a16:rowId xmlns:a16="http://schemas.microsoft.com/office/drawing/2014/main" val="473003562"/>
                  </a:ext>
                </a:extLst>
              </a:tr>
              <a:tr h="676742"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Autres tâches éducatives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 </a:t>
                      </a:r>
                      <a:endParaRPr lang="fr-C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14" marR="5071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85 h/an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Réguliers</a:t>
                      </a:r>
                      <a:endParaRPr lang="fr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14" marR="50714" marT="0" marB="0"/>
                </a:tc>
                <a:extLst>
                  <a:ext uri="{0D108BD9-81ED-4DB2-BD59-A6C34878D82A}">
                    <a16:rowId xmlns:a16="http://schemas.microsoft.com/office/drawing/2014/main" val="3959047839"/>
                  </a:ext>
                </a:extLst>
              </a:tr>
              <a:tr h="1074565"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Total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 </a:t>
                      </a:r>
                      <a:endParaRPr lang="fr-C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14" marR="5071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720 h/an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Réguliers et temps partiel à 100%</a:t>
                      </a:r>
                      <a:endParaRPr lang="fr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14" marR="50714" marT="0" marB="0"/>
                </a:tc>
                <a:extLst>
                  <a:ext uri="{0D108BD9-81ED-4DB2-BD59-A6C34878D82A}">
                    <a16:rowId xmlns:a16="http://schemas.microsoft.com/office/drawing/2014/main" val="3332727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2743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CDF5E9-D1E2-4F2B-9A70-B7865446AB23}"/>
              </a:ext>
            </a:extLst>
          </p:cNvPr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677974" y="263615"/>
            <a:ext cx="9467314" cy="834430"/>
          </a:xfrm>
        </p:spPr>
        <p:txBody>
          <a:bodyPr anchor="ctr" anchorCtr="0"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autres tâches professionnelles (ATP)</a:t>
            </a:r>
            <a:br>
              <a:rPr lang="fr-CA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CA" sz="20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Anciennement la tâche complémentaire (TC)</a:t>
            </a:r>
            <a:endParaRPr lang="fr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63CFCEA0-2DAE-45A2-92EB-0E72C71850C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32449" y="1658301"/>
            <a:ext cx="11727095" cy="430733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</a:pPr>
            <a:endParaRPr lang="fr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B1728BB-4F8C-4B62-867A-E425282607B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467537" y="0"/>
            <a:ext cx="102846" cy="1361661"/>
          </a:xfrm>
          <a:prstGeom prst="rect">
            <a:avLst/>
          </a:prstGeom>
          <a:solidFill>
            <a:srgbClr val="EC73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5353E21-904E-482D-8A63-949F3C5F791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-3" y="6281691"/>
            <a:ext cx="12192000" cy="892366"/>
          </a:xfrm>
          <a:prstGeom prst="rect">
            <a:avLst/>
          </a:prstGeom>
          <a:solidFill>
            <a:srgbClr val="EC7320"/>
          </a:solidFill>
        </p:spPr>
        <p:txBody>
          <a:bodyPr wrap="square" rtlCol="0">
            <a:spAutoFit/>
          </a:bodyPr>
          <a:lstStyle/>
          <a:p>
            <a:endParaRPr lang="fr-CA" dirty="0"/>
          </a:p>
        </p:txBody>
      </p:sp>
      <p:sp>
        <p:nvSpPr>
          <p:cNvPr id="14" name="Espace réservé du pied de page 13">
            <a:extLst>
              <a:ext uri="{FF2B5EF4-FFF2-40B4-BE49-F238E27FC236}">
                <a16:creationId xmlns:a16="http://schemas.microsoft.com/office/drawing/2014/main" id="{294DD1F5-1A53-4F21-9BB1-6896524E70DB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4038600" y="6328603"/>
            <a:ext cx="4114800" cy="529397"/>
          </a:xfrm>
        </p:spPr>
        <p:txBody>
          <a:bodyPr/>
          <a:lstStyle/>
          <a:p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Formation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</a:t>
            </a: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tâche</a:t>
            </a:r>
            <a:b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septembre</a:t>
            </a: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2024</a:t>
            </a:r>
            <a:endParaRPr lang="fr-CA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7736DD0B-1E2B-4307-B110-F364BA375D41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61352" y="204847"/>
            <a:ext cx="1298594" cy="96797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80D3388-75FD-E415-2485-7BB02846DB54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 rot="5400000">
            <a:off x="703217" y="567562"/>
            <a:ext cx="90989" cy="1497428"/>
          </a:xfrm>
          <a:prstGeom prst="rect">
            <a:avLst/>
          </a:prstGeom>
          <a:solidFill>
            <a:srgbClr val="EC73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8ECBA0CA-FCD4-07EC-4EF6-D49756282AAE}"/>
              </a:ext>
            </a:extLst>
          </p:cNvPr>
          <p:cNvGraphicFramePr>
            <a:graphicFrameLocks noGrp="1"/>
          </p:cNvGraphicFramePr>
          <p:nvPr>
            <p:custDataLst>
              <p:tags r:id="rId8"/>
            </p:custDataLst>
            <p:extLst>
              <p:ext uri="{D42A27DB-BD31-4B8C-83A1-F6EECF244321}">
                <p14:modId xmlns:p14="http://schemas.microsoft.com/office/powerpoint/2010/main" val="1273582647"/>
              </p:ext>
            </p:extLst>
          </p:nvPr>
        </p:nvGraphicFramePr>
        <p:xfrm>
          <a:off x="3188343" y="1316276"/>
          <a:ext cx="6446575" cy="42572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43374">
                  <a:extLst>
                    <a:ext uri="{9D8B030D-6E8A-4147-A177-3AD203B41FA5}">
                      <a16:colId xmlns:a16="http://schemas.microsoft.com/office/drawing/2014/main" val="3983764820"/>
                    </a:ext>
                  </a:extLst>
                </a:gridCol>
                <a:gridCol w="2241138">
                  <a:extLst>
                    <a:ext uri="{9D8B030D-6E8A-4147-A177-3AD203B41FA5}">
                      <a16:colId xmlns:a16="http://schemas.microsoft.com/office/drawing/2014/main" val="2571621961"/>
                    </a:ext>
                  </a:extLst>
                </a:gridCol>
                <a:gridCol w="1862063">
                  <a:extLst>
                    <a:ext uri="{9D8B030D-6E8A-4147-A177-3AD203B41FA5}">
                      <a16:colId xmlns:a16="http://schemas.microsoft.com/office/drawing/2014/main" val="3910482506"/>
                    </a:ext>
                  </a:extLst>
                </a:gridCol>
              </a:tblGrid>
              <a:tr h="10169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Composantes</a:t>
                      </a:r>
                      <a:endParaRPr lang="fr-C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Activités professionnelles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 </a:t>
                      </a:r>
                      <a:endParaRPr lang="fr-C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Tâche annualisée</a:t>
                      </a:r>
                      <a:endParaRPr lang="fr-C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0023997"/>
                  </a:ext>
                </a:extLst>
              </a:tr>
              <a:tr h="1073932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CA" sz="12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CA" sz="12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Autres tâches professionnelles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baseline="30000" dirty="0">
                          <a:effectLst/>
                        </a:rPr>
                        <a:t> </a:t>
                      </a:r>
                      <a:endParaRPr lang="fr-CA" sz="12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Journée pédagogique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 </a:t>
                      </a:r>
                      <a:endParaRPr lang="fr-C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108 h/an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 </a:t>
                      </a:r>
                      <a:endParaRPr lang="fr-C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0173328"/>
                  </a:ext>
                </a:extLst>
              </a:tr>
              <a:tr h="813294"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252 h/an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 </a:t>
                      </a:r>
                      <a:endParaRPr lang="fr-C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0961385"/>
                  </a:ext>
                </a:extLst>
              </a:tr>
              <a:tr h="1348047"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Total</a:t>
                      </a:r>
                      <a:endParaRPr lang="fr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360 h/an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  <a:endParaRPr lang="fr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9998400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C24B568B-C99A-6157-1CAE-E9D32C68BC74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3188343" y="5754331"/>
            <a:ext cx="64465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100" dirty="0"/>
              <a:t>*Il existe des mesures concernant la conciliation travail-étude à l’ANNEXE LIX </a:t>
            </a:r>
          </a:p>
        </p:txBody>
      </p:sp>
    </p:spTree>
    <p:extLst>
      <p:ext uri="{BB962C8B-B14F-4D97-AF65-F5344CB8AC3E}">
        <p14:creationId xmlns:p14="http://schemas.microsoft.com/office/powerpoint/2010/main" val="2320583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CDF5E9-D1E2-4F2B-9A70-B7865446AB23}"/>
              </a:ext>
            </a:extLst>
          </p:cNvPr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677974" y="263615"/>
            <a:ext cx="9467314" cy="834430"/>
          </a:xfrm>
        </p:spPr>
        <p:txBody>
          <a:bodyPr anchor="ctr" anchorCtr="0"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travail personnel (TP)</a:t>
            </a:r>
            <a:br>
              <a:rPr lang="fr-CA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CA" sz="20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Anciennement le temps de nature personnelle (TNP)</a:t>
            </a:r>
            <a:endParaRPr lang="fr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63CFCEA0-2DAE-45A2-92EB-0E72C71850C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32449" y="1658301"/>
            <a:ext cx="11727095" cy="430733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</a:pPr>
            <a:endParaRPr lang="fr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B1728BB-4F8C-4B62-867A-E425282607B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467537" y="0"/>
            <a:ext cx="102846" cy="1361661"/>
          </a:xfrm>
          <a:prstGeom prst="rect">
            <a:avLst/>
          </a:prstGeom>
          <a:solidFill>
            <a:srgbClr val="EC73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5353E21-904E-482D-8A63-949F3C5F791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-3" y="6281691"/>
            <a:ext cx="12192000" cy="892366"/>
          </a:xfrm>
          <a:prstGeom prst="rect">
            <a:avLst/>
          </a:prstGeom>
          <a:solidFill>
            <a:srgbClr val="EC7320"/>
          </a:solidFill>
        </p:spPr>
        <p:txBody>
          <a:bodyPr wrap="square" rtlCol="0">
            <a:spAutoFit/>
          </a:bodyPr>
          <a:lstStyle/>
          <a:p>
            <a:endParaRPr lang="fr-CA" dirty="0"/>
          </a:p>
        </p:txBody>
      </p:sp>
      <p:sp>
        <p:nvSpPr>
          <p:cNvPr id="14" name="Espace réservé du pied de page 13">
            <a:extLst>
              <a:ext uri="{FF2B5EF4-FFF2-40B4-BE49-F238E27FC236}">
                <a16:creationId xmlns:a16="http://schemas.microsoft.com/office/drawing/2014/main" id="{294DD1F5-1A53-4F21-9BB1-6896524E70DB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4038600" y="6328603"/>
            <a:ext cx="4114800" cy="529397"/>
          </a:xfrm>
        </p:spPr>
        <p:txBody>
          <a:bodyPr/>
          <a:lstStyle/>
          <a:p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Formation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</a:t>
            </a: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tâche</a:t>
            </a:r>
            <a:b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septembre</a:t>
            </a: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2024</a:t>
            </a:r>
            <a:endParaRPr lang="fr-CA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7736DD0B-1E2B-4307-B110-F364BA375D41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61352" y="204847"/>
            <a:ext cx="1298594" cy="96797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80D3388-75FD-E415-2485-7BB02846DB54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 rot="5400000">
            <a:off x="703217" y="567562"/>
            <a:ext cx="90989" cy="1497428"/>
          </a:xfrm>
          <a:prstGeom prst="rect">
            <a:avLst/>
          </a:prstGeom>
          <a:solidFill>
            <a:srgbClr val="EC73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123B0E8E-68F5-7BE6-6A14-E225CEC716F1}"/>
              </a:ext>
            </a:extLst>
          </p:cNvPr>
          <p:cNvGraphicFramePr>
            <a:graphicFrameLocks noGrp="1"/>
          </p:cNvGraphicFramePr>
          <p:nvPr>
            <p:custDataLst>
              <p:tags r:id="rId8"/>
            </p:custDataLst>
            <p:extLst>
              <p:ext uri="{D42A27DB-BD31-4B8C-83A1-F6EECF244321}">
                <p14:modId xmlns:p14="http://schemas.microsoft.com/office/powerpoint/2010/main" val="3240191840"/>
              </p:ext>
            </p:extLst>
          </p:nvPr>
        </p:nvGraphicFramePr>
        <p:xfrm>
          <a:off x="2716253" y="1361660"/>
          <a:ext cx="6971085" cy="46039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12062">
                  <a:extLst>
                    <a:ext uri="{9D8B030D-6E8A-4147-A177-3AD203B41FA5}">
                      <a16:colId xmlns:a16="http://schemas.microsoft.com/office/drawing/2014/main" val="2093728187"/>
                    </a:ext>
                  </a:extLst>
                </a:gridCol>
                <a:gridCol w="1872327">
                  <a:extLst>
                    <a:ext uri="{9D8B030D-6E8A-4147-A177-3AD203B41FA5}">
                      <a16:colId xmlns:a16="http://schemas.microsoft.com/office/drawing/2014/main" val="204448309"/>
                    </a:ext>
                  </a:extLst>
                </a:gridCol>
                <a:gridCol w="1791393">
                  <a:extLst>
                    <a:ext uri="{9D8B030D-6E8A-4147-A177-3AD203B41FA5}">
                      <a16:colId xmlns:a16="http://schemas.microsoft.com/office/drawing/2014/main" val="3921362658"/>
                    </a:ext>
                  </a:extLst>
                </a:gridCol>
                <a:gridCol w="1595303">
                  <a:extLst>
                    <a:ext uri="{9D8B030D-6E8A-4147-A177-3AD203B41FA5}">
                      <a16:colId xmlns:a16="http://schemas.microsoft.com/office/drawing/2014/main" val="139112811"/>
                    </a:ext>
                  </a:extLst>
                </a:gridCol>
              </a:tblGrid>
              <a:tr h="15137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Composantes</a:t>
                      </a:r>
                      <a:endParaRPr lang="fr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Activités professionnelles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  <a:endParaRPr lang="fr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>
                          <a:effectLst/>
                        </a:rPr>
                        <a:t>Tâche annualisée</a:t>
                      </a:r>
                      <a:endParaRPr lang="fr-C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Équivalent en tâche hebdomadaire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  <a:endParaRPr lang="fr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0575229"/>
                  </a:ext>
                </a:extLst>
              </a:tr>
              <a:tr h="30902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Travail personnel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(200 jours du calendrier)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CA" sz="1200" dirty="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200" dirty="0"/>
                        <a:t>Heures non fixées et placer au choix de l’enseignant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CA" sz="12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  <a:endParaRPr lang="fr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Activités décrites à la clause 8-2.01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</a:rPr>
                        <a:t>(Comprenant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</a:rPr>
                        <a:t>3 rencontres de parents et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</a:rPr>
                        <a:t>10 rencontres collectives)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  <a:endParaRPr lang="fr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200 h/an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200" dirty="0"/>
                        <a:t>13-10.05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200" b="1" dirty="0"/>
                        <a:t>24-25: </a:t>
                      </a:r>
                      <a:r>
                        <a:rPr lang="fr-CA" sz="1200" dirty="0"/>
                        <a:t>120h/annuel fait au lieu de son choix</a:t>
                      </a:r>
                    </a:p>
                    <a:p>
                      <a:pPr algn="ctr"/>
                      <a:r>
                        <a:rPr lang="fr-CA" sz="1200" b="1" dirty="0"/>
                        <a:t>25-26: </a:t>
                      </a:r>
                      <a:r>
                        <a:rPr lang="fr-CA" sz="1200" dirty="0"/>
                        <a:t>160h/annuel fait au lieu de son choix</a:t>
                      </a:r>
                    </a:p>
                    <a:p>
                      <a:pPr algn="ctr"/>
                      <a:endParaRPr lang="fr-CA" sz="1200" dirty="0"/>
                    </a:p>
                    <a:p>
                      <a:pPr algn="ctr"/>
                      <a:r>
                        <a:rPr lang="fr-CA" sz="1200" b="1" dirty="0"/>
                        <a:t>26-27: </a:t>
                      </a:r>
                      <a:r>
                        <a:rPr lang="fr-CA" sz="1200" dirty="0"/>
                        <a:t>200h/ annuel fait au lieu de son choix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  <a:endParaRPr lang="fr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5 h/semaine en moyenne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</a:rPr>
                        <a:t>Dont 3h/ semaine fait au lieu de son choix pour 24-25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4h/ semaine pour 25-26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5h/ semaine pour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7646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1766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CDF5E9-D1E2-4F2B-9A70-B7865446AB23}"/>
              </a:ext>
            </a:extLst>
          </p:cNvPr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2572710" y="354495"/>
            <a:ext cx="7318542" cy="1007166"/>
          </a:xfrm>
        </p:spPr>
        <p:txBody>
          <a:bodyPr anchor="ctr" anchorCtr="0"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Choix du moment et de l’endroit où s’effectue le TP</a:t>
            </a:r>
            <a:r>
              <a:rPr lang="fr-CA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63CFCEA0-2DAE-45A2-92EB-0E72C71850C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762712" y="1693961"/>
            <a:ext cx="8666570" cy="361848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just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fr-CA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L’enseignant peut effectuer le TP lors de toutes périodes de repas excédant 50 minutes. </a:t>
            </a:r>
          </a:p>
          <a:p>
            <a:pPr marL="285750" indent="-285750" algn="just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fr-CA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L’enseignant peut déterminer, pour 3 des 5 heures par semaines prévues pour le TP, le lieu où ces tâches seront effectuées. (24-25) </a:t>
            </a:r>
          </a:p>
          <a:p>
            <a:pPr marL="285750" indent="-285750" algn="just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fr-CA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 temps maximal alloué pour du travail à l’extérieur de l’école est donc limité à 120 heures pour cette année scolaire.</a:t>
            </a:r>
          </a:p>
          <a:p>
            <a:pPr marL="285750" indent="-285750" algn="just">
              <a:lnSpc>
                <a:spcPct val="107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fr-CA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 TP ne peut être fixé par la direction.</a:t>
            </a:r>
          </a:p>
          <a:p>
            <a:pPr algn="just">
              <a:lnSpc>
                <a:spcPct val="107000"/>
              </a:lnSpc>
              <a:spcAft>
                <a:spcPts val="1800"/>
              </a:spcAft>
            </a:pPr>
            <a:endParaRPr lang="fr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B1728BB-4F8C-4B62-867A-E425282607B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467537" y="0"/>
            <a:ext cx="102846" cy="1361661"/>
          </a:xfrm>
          <a:prstGeom prst="rect">
            <a:avLst/>
          </a:prstGeom>
          <a:solidFill>
            <a:srgbClr val="EC73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5353E21-904E-482D-8A63-949F3C5F791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-3" y="6281691"/>
            <a:ext cx="12192000" cy="892366"/>
          </a:xfrm>
          <a:prstGeom prst="rect">
            <a:avLst/>
          </a:prstGeom>
          <a:solidFill>
            <a:srgbClr val="EC7320"/>
          </a:solidFill>
        </p:spPr>
        <p:txBody>
          <a:bodyPr wrap="square" rtlCol="0">
            <a:spAutoFit/>
          </a:bodyPr>
          <a:lstStyle/>
          <a:p>
            <a:endParaRPr lang="fr-CA" dirty="0"/>
          </a:p>
        </p:txBody>
      </p:sp>
      <p:sp>
        <p:nvSpPr>
          <p:cNvPr id="14" name="Espace réservé du pied de page 13">
            <a:extLst>
              <a:ext uri="{FF2B5EF4-FFF2-40B4-BE49-F238E27FC236}">
                <a16:creationId xmlns:a16="http://schemas.microsoft.com/office/drawing/2014/main" id="{294DD1F5-1A53-4F21-9BB1-6896524E70DB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4038600" y="6328603"/>
            <a:ext cx="4114800" cy="529397"/>
          </a:xfrm>
        </p:spPr>
        <p:txBody>
          <a:bodyPr/>
          <a:lstStyle/>
          <a:p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Formation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</a:t>
            </a: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tâche</a:t>
            </a:r>
            <a:b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septembre</a:t>
            </a: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2024</a:t>
            </a:r>
            <a:endParaRPr lang="fr-CA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7736DD0B-1E2B-4307-B110-F364BA375D41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61352" y="204847"/>
            <a:ext cx="1298594" cy="96797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80D3388-75FD-E415-2485-7BB02846DB54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 rot="5400000">
            <a:off x="703217" y="567562"/>
            <a:ext cx="90989" cy="1497428"/>
          </a:xfrm>
          <a:prstGeom prst="rect">
            <a:avLst/>
          </a:prstGeom>
          <a:solidFill>
            <a:srgbClr val="EC73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50333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CDF5E9-D1E2-4F2B-9A70-B7865446AB23}"/>
              </a:ext>
            </a:extLst>
          </p:cNvPr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2572710" y="354495"/>
            <a:ext cx="7318542" cy="818322"/>
          </a:xfrm>
        </p:spPr>
        <p:txBody>
          <a:bodyPr anchor="ctr" anchorCtr="0"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2000" b="1" dirty="0">
                <a:latin typeface="Arial" panose="020B0604020202020204" pitchFamily="34" charset="0"/>
                <a:cs typeface="Arial" panose="020B0604020202020204" pitchFamily="34" charset="0"/>
              </a:rPr>
              <a:t>L’horaire de travail </a:t>
            </a:r>
            <a:endParaRPr lang="fr-CA" sz="20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63CFCEA0-2DAE-45A2-92EB-0E72C71850C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762712" y="1710146"/>
            <a:ext cx="8666570" cy="361848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Il est important de se rappeler que malgré les heures fixées par la direction, les enseignants sont considérés au travail dès leur entrée à l’école jusqu’à leur sortie. </a:t>
            </a:r>
          </a:p>
          <a:p>
            <a:pPr algn="just"/>
            <a:endParaRPr lang="fr-C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En effet, à l’exception de la période de repas, les enseignants sont considérés au travail même lors des pauses des élèves. </a:t>
            </a:r>
          </a:p>
          <a:p>
            <a:pPr algn="just"/>
            <a:endParaRPr lang="fr-C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CA" sz="1800" b="1" dirty="0">
                <a:latin typeface="Arial" panose="020B0604020202020204" pitchFamily="34" charset="0"/>
                <a:cs typeface="Arial" panose="020B0604020202020204" pitchFamily="34" charset="0"/>
              </a:rPr>
              <a:t>N’oubliez pas de comptabiliser vos heures pour éviter les dépassements non rémunérés. (</a:t>
            </a:r>
            <a:r>
              <a:rPr lang="fr-CA" sz="1800" b="1" dirty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https://sregionlaval.ca/connexion/</a:t>
            </a:r>
            <a:r>
              <a:rPr lang="fr-CA" sz="18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B1728BB-4F8C-4B62-867A-E425282607B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467537" y="0"/>
            <a:ext cx="102846" cy="1361661"/>
          </a:xfrm>
          <a:prstGeom prst="rect">
            <a:avLst/>
          </a:prstGeom>
          <a:solidFill>
            <a:srgbClr val="EC73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5353E21-904E-482D-8A63-949F3C5F791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-3" y="6281691"/>
            <a:ext cx="12192000" cy="892366"/>
          </a:xfrm>
          <a:prstGeom prst="rect">
            <a:avLst/>
          </a:prstGeom>
          <a:solidFill>
            <a:srgbClr val="EC7320"/>
          </a:solidFill>
        </p:spPr>
        <p:txBody>
          <a:bodyPr wrap="square" rtlCol="0">
            <a:spAutoFit/>
          </a:bodyPr>
          <a:lstStyle/>
          <a:p>
            <a:endParaRPr lang="fr-CA" dirty="0"/>
          </a:p>
        </p:txBody>
      </p:sp>
      <p:sp>
        <p:nvSpPr>
          <p:cNvPr id="14" name="Espace réservé du pied de page 13">
            <a:extLst>
              <a:ext uri="{FF2B5EF4-FFF2-40B4-BE49-F238E27FC236}">
                <a16:creationId xmlns:a16="http://schemas.microsoft.com/office/drawing/2014/main" id="{294DD1F5-1A53-4F21-9BB1-6896524E70DB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4038600" y="6328603"/>
            <a:ext cx="4114800" cy="529397"/>
          </a:xfrm>
        </p:spPr>
        <p:txBody>
          <a:bodyPr/>
          <a:lstStyle/>
          <a:p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Formation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</a:t>
            </a: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tâche</a:t>
            </a:r>
            <a:b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</a:t>
            </a:r>
            <a:r>
              <a:rPr lang="de-DE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septembre</a:t>
            </a: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2024</a:t>
            </a:r>
            <a:endParaRPr lang="fr-CA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7736DD0B-1E2B-4307-B110-F364BA375D41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61352" y="204847"/>
            <a:ext cx="1298594" cy="96797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80D3388-75FD-E415-2485-7BB02846DB54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 rot="5400000">
            <a:off x="703217" y="567562"/>
            <a:ext cx="90989" cy="1497428"/>
          </a:xfrm>
          <a:prstGeom prst="rect">
            <a:avLst/>
          </a:prstGeom>
          <a:solidFill>
            <a:srgbClr val="EC73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157805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428</TotalTime>
  <Words>1040</Words>
  <Application>Microsoft Office PowerPoint</Application>
  <PresentationFormat>Grand écran</PresentationFormat>
  <Paragraphs>254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Aharoni</vt:lpstr>
      <vt:lpstr>Arial</vt:lpstr>
      <vt:lpstr>Calibri</vt:lpstr>
      <vt:lpstr>Calibri Light</vt:lpstr>
      <vt:lpstr>Thème Office</vt:lpstr>
      <vt:lpstr>Présentation PowerPoint</vt:lpstr>
      <vt:lpstr>Quelques termes à connaitre</vt:lpstr>
      <vt:lpstr>Annualisation de la tâche</vt:lpstr>
      <vt:lpstr>Fixation des tâches en ATP</vt:lpstr>
      <vt:lpstr>La tâche éducative (TE)</vt:lpstr>
      <vt:lpstr>Les autres tâches professionnelles (ATP) Anciennement la tâche complémentaire (TC)</vt:lpstr>
      <vt:lpstr>Le travail personnel (TP) Anciennement le temps de nature personnelle (TNP)</vt:lpstr>
      <vt:lpstr>Choix du moment et de l’endroit où s’effectue le TP </vt:lpstr>
      <vt:lpstr>L’horaire de travail </vt:lpstr>
      <vt:lpstr>Heures et amplitude de travail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Proposeur :   Appuyeur :</dc:title>
  <dc:creator>Joanie St-Hilaire</dc:creator>
  <cp:lastModifiedBy>Martin Pérusse</cp:lastModifiedBy>
  <cp:revision>20</cp:revision>
  <cp:lastPrinted>2022-09-20T15:07:07Z</cp:lastPrinted>
  <dcterms:created xsi:type="dcterms:W3CDTF">2022-05-02T14:40:43Z</dcterms:created>
  <dcterms:modified xsi:type="dcterms:W3CDTF">2024-09-18T19:03:21Z</dcterms:modified>
</cp:coreProperties>
</file>